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3" r:id="rId3"/>
    <p:sldId id="280" r:id="rId4"/>
    <p:sldId id="294" r:id="rId5"/>
    <p:sldId id="296" r:id="rId6"/>
    <p:sldId id="313" r:id="rId7"/>
    <p:sldId id="314" r:id="rId8"/>
    <p:sldId id="288" r:id="rId9"/>
    <p:sldId id="312" r:id="rId10"/>
    <p:sldId id="303" r:id="rId11"/>
    <p:sldId id="281" r:id="rId12"/>
    <p:sldId id="282" r:id="rId13"/>
    <p:sldId id="291" r:id="rId14"/>
    <p:sldId id="279" r:id="rId15"/>
    <p:sldId id="262" r:id="rId16"/>
    <p:sldId id="263" r:id="rId17"/>
    <p:sldId id="308" r:id="rId18"/>
    <p:sldId id="292" r:id="rId19"/>
    <p:sldId id="305" r:id="rId20"/>
    <p:sldId id="306" r:id="rId21"/>
    <p:sldId id="302" r:id="rId22"/>
    <p:sldId id="297" r:id="rId23"/>
    <p:sldId id="304" r:id="rId24"/>
    <p:sldId id="298" r:id="rId25"/>
    <p:sldId id="299" r:id="rId26"/>
    <p:sldId id="300" r:id="rId27"/>
    <p:sldId id="307" r:id="rId28"/>
    <p:sldId id="269" r:id="rId29"/>
    <p:sldId id="309" r:id="rId30"/>
    <p:sldId id="310" r:id="rId31"/>
    <p:sldId id="31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9E0000"/>
    <a:srgbClr val="007E39"/>
    <a:srgbClr val="000000"/>
    <a:srgbClr val="EFEAE5"/>
    <a:srgbClr val="CDCDBB"/>
    <a:srgbClr val="705D26"/>
    <a:srgbClr val="B7E2FF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29.10.2018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:a16="http://schemas.microsoft.com/office/drawing/2014/main" xmlns="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xmlns="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PROZESSDATENVERARBEITUNG UND ELEKTRONIK (IPE)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xmlns="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xmlns="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xmlns="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29.10.2018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:a16="http://schemas.microsoft.com/office/drawing/2014/main" xmlns="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IPE &amp; </a:t>
            </a:r>
            <a:r>
              <a:rPr lang="de-DE" altLang="de-DE" sz="900" dirty="0" err="1"/>
              <a:t>Bruker</a:t>
            </a:r>
            <a:r>
              <a:rPr lang="de-DE" altLang="de-DE" sz="900" dirty="0"/>
              <a:t> </a:t>
            </a:r>
            <a:r>
              <a:rPr lang="de-DE" altLang="de-DE" sz="900" dirty="0" err="1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Marvin Noll </a:t>
            </a:r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/>
              <a:t>Magnetresonanztomographen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500" b="1" dirty="0" smtClean="0">
                <a:solidFill>
                  <a:srgbClr val="000000"/>
                </a:solidFill>
              </a:rPr>
              <a:t>Bachelorarbeit von Marvin Noll (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Bruker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 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BioSpin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 </a:t>
            </a:r>
            <a:r>
              <a:rPr lang="de-DE" altLang="de-DE" sz="1500" b="1" dirty="0" err="1" smtClean="0">
                <a:solidFill>
                  <a:srgbClr val="000000"/>
                </a:solidFill>
              </a:rPr>
              <a:t>Rheinstetten</a:t>
            </a:r>
            <a:r>
              <a:rPr lang="de-DE" altLang="de-DE" sz="1500" b="1" dirty="0" smtClean="0">
                <a:solidFill>
                  <a:srgbClr val="000000"/>
                </a:solidFill>
              </a:rPr>
              <a:t>, August bis November 2018)</a:t>
            </a:r>
            <a:endParaRPr lang="de-DE" altLang="de-DE" sz="1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Optimierung der bestehenden MRT-Elektronik bzw. Neuentwicklung</a:t>
            </a:r>
          </a:p>
          <a:p>
            <a:pPr lvl="1"/>
            <a:r>
              <a:rPr lang="de-DE" sz="2200" dirty="0"/>
              <a:t>Technische Anforderungen</a:t>
            </a:r>
          </a:p>
          <a:p>
            <a:pPr lvl="1"/>
            <a:r>
              <a:rPr lang="de-DE" sz="2200" dirty="0"/>
              <a:t>Wirtschaftliche Anforderungen („Design-</a:t>
            </a:r>
            <a:r>
              <a:rPr lang="de-DE" sz="2200" dirty="0" err="1"/>
              <a:t>to</a:t>
            </a:r>
            <a:r>
              <a:rPr lang="de-DE" sz="2200" dirty="0"/>
              <a:t>-</a:t>
            </a:r>
            <a:r>
              <a:rPr lang="de-DE" sz="2200" dirty="0" err="1"/>
              <a:t>cost</a:t>
            </a:r>
            <a:r>
              <a:rPr lang="de-DE" sz="2200" dirty="0"/>
              <a:t>“)</a:t>
            </a:r>
          </a:p>
          <a:p>
            <a:pPr lvl="1"/>
            <a:endParaRPr lang="de-DE" sz="2200" dirty="0"/>
          </a:p>
          <a:p>
            <a:r>
              <a:rPr lang="de-DE" sz="2400" dirty="0" smtClean="0"/>
              <a:t>Günstigere Oszillatoren</a:t>
            </a:r>
          </a:p>
          <a:p>
            <a:r>
              <a:rPr lang="de-DE" sz="2400" dirty="0" smtClean="0"/>
              <a:t>Verschiebung Akquisitionselektronik hin zum Magneten</a:t>
            </a:r>
          </a:p>
          <a:p>
            <a:pPr lvl="1"/>
            <a:r>
              <a:rPr lang="de-DE" sz="2200" dirty="0" smtClean="0"/>
              <a:t>Anbindung über Glasfaser</a:t>
            </a:r>
          </a:p>
          <a:p>
            <a:pPr lvl="1"/>
            <a:r>
              <a:rPr lang="de-DE" sz="2200" dirty="0" smtClean="0"/>
              <a:t>Störungen durch </a:t>
            </a:r>
            <a:r>
              <a:rPr lang="de-DE" sz="2200" dirty="0" err="1" smtClean="0"/>
              <a:t>Gradientenspulen</a:t>
            </a:r>
            <a:r>
              <a:rPr lang="de-DE" sz="2200" dirty="0" smtClean="0"/>
              <a:t>-Felder</a:t>
            </a:r>
          </a:p>
          <a:p>
            <a:pPr lvl="1"/>
            <a:r>
              <a:rPr lang="de-DE" sz="2200" dirty="0" smtClean="0"/>
              <a:t>Korrekturmöglichkeiten</a:t>
            </a:r>
            <a:r>
              <a:rPr lang="de-DE" sz="2200" dirty="0" smtClean="0"/>
              <a:t>?</a:t>
            </a:r>
          </a:p>
          <a:p>
            <a:pPr lvl="1"/>
            <a:endParaRPr lang="de-DE" sz="2200" dirty="0"/>
          </a:p>
          <a:p>
            <a:r>
              <a:rPr lang="de-DE" sz="2400" dirty="0" smtClean="0"/>
              <a:t>Daher: Simulation des Phasenrauscheinflusses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Motivation/Aufgabenstellung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42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(1)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687897" y="1238893"/>
            <a:ext cx="7973153" cy="1986894"/>
            <a:chOff x="687897" y="1238893"/>
            <a:chExt cx="7973153" cy="1986894"/>
          </a:xfrm>
        </p:grpSpPr>
        <p:cxnSp>
          <p:nvCxnSpPr>
            <p:cNvPr id="6" name="Gerade Verbindung mit Pfeil 5"/>
            <p:cNvCxnSpPr/>
            <p:nvPr/>
          </p:nvCxnSpPr>
          <p:spPr>
            <a:xfrm flipV="1">
              <a:off x="864066" y="1421936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V="1">
              <a:off x="687897" y="2856453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4723001" y="2487121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/>
                <p:cNvSpPr txBox="1"/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feld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mit Pfeil 16"/>
            <p:cNvCxnSpPr/>
            <p:nvPr/>
          </p:nvCxnSpPr>
          <p:spPr>
            <a:xfrm flipV="1">
              <a:off x="2768367" y="1988191"/>
              <a:ext cx="0" cy="8682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2525086" y="2856455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35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524449" y="1742187"/>
              <a:ext cx="4136601" cy="870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687896" y="3596199"/>
            <a:ext cx="8341136" cy="1986894"/>
            <a:chOff x="687896" y="3713645"/>
            <a:chExt cx="8341136" cy="1986894"/>
          </a:xfrm>
        </p:grpSpPr>
        <p:sp>
          <p:nvSpPr>
            <p:cNvPr id="30" name="Freihandform 29"/>
            <p:cNvSpPr/>
            <p:nvPr/>
          </p:nvSpPr>
          <p:spPr>
            <a:xfrm>
              <a:off x="882521" y="4716514"/>
              <a:ext cx="3680252" cy="615330"/>
            </a:xfrm>
            <a:custGeom>
              <a:avLst/>
              <a:gdLst>
                <a:gd name="connsiteX0" fmla="*/ 0 w 4362276"/>
                <a:gd name="connsiteY0" fmla="*/ 2025776 h 2034165"/>
                <a:gd name="connsiteX1" fmla="*/ 620786 w 4362276"/>
                <a:gd name="connsiteY1" fmla="*/ 1874774 h 2034165"/>
                <a:gd name="connsiteX2" fmla="*/ 1098958 w 4362276"/>
                <a:gd name="connsiteY2" fmla="*/ 1690216 h 2034165"/>
                <a:gd name="connsiteX3" fmla="*/ 1652632 w 4362276"/>
                <a:gd name="connsiteY3" fmla="*/ 1321100 h 2034165"/>
                <a:gd name="connsiteX4" fmla="*/ 1921079 w 4362276"/>
                <a:gd name="connsiteY4" fmla="*/ 935207 h 2034165"/>
                <a:gd name="connsiteX5" fmla="*/ 2046914 w 4362276"/>
                <a:gd name="connsiteY5" fmla="*/ 490590 h 2034165"/>
                <a:gd name="connsiteX6" fmla="*/ 2181138 w 4362276"/>
                <a:gd name="connsiteY6" fmla="*/ 4029 h 2034165"/>
                <a:gd name="connsiteX7" fmla="*/ 2273417 w 4362276"/>
                <a:gd name="connsiteY7" fmla="*/ 289254 h 2034165"/>
                <a:gd name="connsiteX8" fmla="*/ 2407641 w 4362276"/>
                <a:gd name="connsiteY8" fmla="*/ 817761 h 2034165"/>
                <a:gd name="connsiteX9" fmla="*/ 2642533 w 4362276"/>
                <a:gd name="connsiteY9" fmla="*/ 1212043 h 2034165"/>
                <a:gd name="connsiteX10" fmla="*/ 2936147 w 4362276"/>
                <a:gd name="connsiteY10" fmla="*/ 1480491 h 2034165"/>
                <a:gd name="connsiteX11" fmla="*/ 3296874 w 4362276"/>
                <a:gd name="connsiteY11" fmla="*/ 1698605 h 2034165"/>
                <a:gd name="connsiteX12" fmla="*/ 4068661 w 4362276"/>
                <a:gd name="connsiteY12" fmla="*/ 1967053 h 2034165"/>
                <a:gd name="connsiteX13" fmla="*/ 4362276 w 4362276"/>
                <a:gd name="connsiteY13" fmla="*/ 2034165 h 2034165"/>
                <a:gd name="connsiteX0" fmla="*/ 0 w 4362276"/>
                <a:gd name="connsiteY0" fmla="*/ 2021769 h 2030158"/>
                <a:gd name="connsiteX1" fmla="*/ 620786 w 4362276"/>
                <a:gd name="connsiteY1" fmla="*/ 1870767 h 2030158"/>
                <a:gd name="connsiteX2" fmla="*/ 1098958 w 4362276"/>
                <a:gd name="connsiteY2" fmla="*/ 1686209 h 2030158"/>
                <a:gd name="connsiteX3" fmla="*/ 1652632 w 4362276"/>
                <a:gd name="connsiteY3" fmla="*/ 1317093 h 2030158"/>
                <a:gd name="connsiteX4" fmla="*/ 1921079 w 4362276"/>
                <a:gd name="connsiteY4" fmla="*/ 931200 h 2030158"/>
                <a:gd name="connsiteX5" fmla="*/ 2046914 w 4362276"/>
                <a:gd name="connsiteY5" fmla="*/ 486583 h 2030158"/>
                <a:gd name="connsiteX6" fmla="*/ 2181138 w 4362276"/>
                <a:gd name="connsiteY6" fmla="*/ 22 h 2030158"/>
                <a:gd name="connsiteX7" fmla="*/ 2315363 w 4362276"/>
                <a:gd name="connsiteY7" fmla="*/ 465500 h 2030158"/>
                <a:gd name="connsiteX8" fmla="*/ 2273417 w 4362276"/>
                <a:gd name="connsiteY8" fmla="*/ 285247 h 2030158"/>
                <a:gd name="connsiteX9" fmla="*/ 2407641 w 4362276"/>
                <a:gd name="connsiteY9" fmla="*/ 813754 h 2030158"/>
                <a:gd name="connsiteX10" fmla="*/ 2642533 w 4362276"/>
                <a:gd name="connsiteY10" fmla="*/ 1208036 h 2030158"/>
                <a:gd name="connsiteX11" fmla="*/ 2936147 w 4362276"/>
                <a:gd name="connsiteY11" fmla="*/ 1476484 h 2030158"/>
                <a:gd name="connsiteX12" fmla="*/ 3296874 w 4362276"/>
                <a:gd name="connsiteY12" fmla="*/ 1694598 h 2030158"/>
                <a:gd name="connsiteX13" fmla="*/ 4068661 w 4362276"/>
                <a:gd name="connsiteY13" fmla="*/ 1963046 h 2030158"/>
                <a:gd name="connsiteX14" fmla="*/ 4362276 w 4362276"/>
                <a:gd name="connsiteY14" fmla="*/ 2030158 h 2030158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133985 w 7397303"/>
                <a:gd name="connsiteY2" fmla="*/ 1686209 h 2060195"/>
                <a:gd name="connsiteX3" fmla="*/ 4687659 w 7397303"/>
                <a:gd name="connsiteY3" fmla="*/ 1317093 h 2060195"/>
                <a:gd name="connsiteX4" fmla="*/ 4956106 w 7397303"/>
                <a:gd name="connsiteY4" fmla="*/ 931200 h 2060195"/>
                <a:gd name="connsiteX5" fmla="*/ 5081941 w 7397303"/>
                <a:gd name="connsiteY5" fmla="*/ 486583 h 2060195"/>
                <a:gd name="connsiteX6" fmla="*/ 5216165 w 7397303"/>
                <a:gd name="connsiteY6" fmla="*/ 22 h 2060195"/>
                <a:gd name="connsiteX7" fmla="*/ 5350390 w 7397303"/>
                <a:gd name="connsiteY7" fmla="*/ 465500 h 2060195"/>
                <a:gd name="connsiteX8" fmla="*/ 5308444 w 7397303"/>
                <a:gd name="connsiteY8" fmla="*/ 285247 h 2060195"/>
                <a:gd name="connsiteX9" fmla="*/ 5442668 w 7397303"/>
                <a:gd name="connsiteY9" fmla="*/ 813754 h 2060195"/>
                <a:gd name="connsiteX10" fmla="*/ 5677560 w 7397303"/>
                <a:gd name="connsiteY10" fmla="*/ 1208036 h 2060195"/>
                <a:gd name="connsiteX11" fmla="*/ 5971174 w 7397303"/>
                <a:gd name="connsiteY11" fmla="*/ 1476484 h 2060195"/>
                <a:gd name="connsiteX12" fmla="*/ 6331901 w 7397303"/>
                <a:gd name="connsiteY12" fmla="*/ 1694598 h 2060195"/>
                <a:gd name="connsiteX13" fmla="*/ 7103688 w 7397303"/>
                <a:gd name="connsiteY13" fmla="*/ 1963046 h 2060195"/>
                <a:gd name="connsiteX14" fmla="*/ 7397303 w 7397303"/>
                <a:gd name="connsiteY14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687659 w 7397303"/>
                <a:gd name="connsiteY2" fmla="*/ 1317093 h 2060195"/>
                <a:gd name="connsiteX3" fmla="*/ 4956106 w 7397303"/>
                <a:gd name="connsiteY3" fmla="*/ 931200 h 2060195"/>
                <a:gd name="connsiteX4" fmla="*/ 5081941 w 7397303"/>
                <a:gd name="connsiteY4" fmla="*/ 486583 h 2060195"/>
                <a:gd name="connsiteX5" fmla="*/ 5216165 w 7397303"/>
                <a:gd name="connsiteY5" fmla="*/ 22 h 2060195"/>
                <a:gd name="connsiteX6" fmla="*/ 5350390 w 7397303"/>
                <a:gd name="connsiteY6" fmla="*/ 465500 h 2060195"/>
                <a:gd name="connsiteX7" fmla="*/ 5308444 w 7397303"/>
                <a:gd name="connsiteY7" fmla="*/ 285247 h 2060195"/>
                <a:gd name="connsiteX8" fmla="*/ 5442668 w 7397303"/>
                <a:gd name="connsiteY8" fmla="*/ 813754 h 2060195"/>
                <a:gd name="connsiteX9" fmla="*/ 5677560 w 7397303"/>
                <a:gd name="connsiteY9" fmla="*/ 1208036 h 2060195"/>
                <a:gd name="connsiteX10" fmla="*/ 5971174 w 7397303"/>
                <a:gd name="connsiteY10" fmla="*/ 1476484 h 2060195"/>
                <a:gd name="connsiteX11" fmla="*/ 6331901 w 7397303"/>
                <a:gd name="connsiteY11" fmla="*/ 1694598 h 2060195"/>
                <a:gd name="connsiteX12" fmla="*/ 7103688 w 7397303"/>
                <a:gd name="connsiteY12" fmla="*/ 1963046 h 2060195"/>
                <a:gd name="connsiteX13" fmla="*/ 7397303 w 7397303"/>
                <a:gd name="connsiteY13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956106 w 7397303"/>
                <a:gd name="connsiteY2" fmla="*/ 931200 h 2060195"/>
                <a:gd name="connsiteX3" fmla="*/ 5081941 w 7397303"/>
                <a:gd name="connsiteY3" fmla="*/ 486583 h 2060195"/>
                <a:gd name="connsiteX4" fmla="*/ 5216165 w 7397303"/>
                <a:gd name="connsiteY4" fmla="*/ 22 h 2060195"/>
                <a:gd name="connsiteX5" fmla="*/ 5350390 w 7397303"/>
                <a:gd name="connsiteY5" fmla="*/ 465500 h 2060195"/>
                <a:gd name="connsiteX6" fmla="*/ 5308444 w 7397303"/>
                <a:gd name="connsiteY6" fmla="*/ 285247 h 2060195"/>
                <a:gd name="connsiteX7" fmla="*/ 5442668 w 7397303"/>
                <a:gd name="connsiteY7" fmla="*/ 813754 h 2060195"/>
                <a:gd name="connsiteX8" fmla="*/ 5677560 w 7397303"/>
                <a:gd name="connsiteY8" fmla="*/ 1208036 h 2060195"/>
                <a:gd name="connsiteX9" fmla="*/ 5971174 w 7397303"/>
                <a:gd name="connsiteY9" fmla="*/ 1476484 h 2060195"/>
                <a:gd name="connsiteX10" fmla="*/ 6331901 w 7397303"/>
                <a:gd name="connsiteY10" fmla="*/ 1694598 h 2060195"/>
                <a:gd name="connsiteX11" fmla="*/ 7103688 w 7397303"/>
                <a:gd name="connsiteY11" fmla="*/ 1963046 h 2060195"/>
                <a:gd name="connsiteX12" fmla="*/ 7397303 w 7397303"/>
                <a:gd name="connsiteY12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5081941 w 7397303"/>
                <a:gd name="connsiteY2" fmla="*/ 486583 h 2060195"/>
                <a:gd name="connsiteX3" fmla="*/ 5216165 w 7397303"/>
                <a:gd name="connsiteY3" fmla="*/ 22 h 2060195"/>
                <a:gd name="connsiteX4" fmla="*/ 5350390 w 7397303"/>
                <a:gd name="connsiteY4" fmla="*/ 465500 h 2060195"/>
                <a:gd name="connsiteX5" fmla="*/ 5308444 w 7397303"/>
                <a:gd name="connsiteY5" fmla="*/ 285247 h 2060195"/>
                <a:gd name="connsiteX6" fmla="*/ 5442668 w 7397303"/>
                <a:gd name="connsiteY6" fmla="*/ 813754 h 2060195"/>
                <a:gd name="connsiteX7" fmla="*/ 5677560 w 7397303"/>
                <a:gd name="connsiteY7" fmla="*/ 1208036 h 2060195"/>
                <a:gd name="connsiteX8" fmla="*/ 5971174 w 7397303"/>
                <a:gd name="connsiteY8" fmla="*/ 1476484 h 2060195"/>
                <a:gd name="connsiteX9" fmla="*/ 6331901 w 7397303"/>
                <a:gd name="connsiteY9" fmla="*/ 1694598 h 2060195"/>
                <a:gd name="connsiteX10" fmla="*/ 7103688 w 7397303"/>
                <a:gd name="connsiteY10" fmla="*/ 1963046 h 2060195"/>
                <a:gd name="connsiteX11" fmla="*/ 7397303 w 7397303"/>
                <a:gd name="connsiteY11" fmla="*/ 2030158 h 2060195"/>
                <a:gd name="connsiteX0" fmla="*/ 0 w 7397303"/>
                <a:gd name="connsiteY0" fmla="*/ 2089714 h 2089714"/>
                <a:gd name="connsiteX1" fmla="*/ 3655813 w 7397303"/>
                <a:gd name="connsiteY1" fmla="*/ 1900286 h 2089714"/>
                <a:gd name="connsiteX2" fmla="*/ 4407491 w 7397303"/>
                <a:gd name="connsiteY2" fmla="*/ 1489526 h 2089714"/>
                <a:gd name="connsiteX3" fmla="*/ 5216165 w 7397303"/>
                <a:gd name="connsiteY3" fmla="*/ 29541 h 2089714"/>
                <a:gd name="connsiteX4" fmla="*/ 5350390 w 7397303"/>
                <a:gd name="connsiteY4" fmla="*/ 495019 h 2089714"/>
                <a:gd name="connsiteX5" fmla="*/ 5308444 w 7397303"/>
                <a:gd name="connsiteY5" fmla="*/ 314766 h 2089714"/>
                <a:gd name="connsiteX6" fmla="*/ 5442668 w 7397303"/>
                <a:gd name="connsiteY6" fmla="*/ 843273 h 2089714"/>
                <a:gd name="connsiteX7" fmla="*/ 5677560 w 7397303"/>
                <a:gd name="connsiteY7" fmla="*/ 1237555 h 2089714"/>
                <a:gd name="connsiteX8" fmla="*/ 5971174 w 7397303"/>
                <a:gd name="connsiteY8" fmla="*/ 1506003 h 2089714"/>
                <a:gd name="connsiteX9" fmla="*/ 6331901 w 7397303"/>
                <a:gd name="connsiteY9" fmla="*/ 1724117 h 2089714"/>
                <a:gd name="connsiteX10" fmla="*/ 7103688 w 7397303"/>
                <a:gd name="connsiteY10" fmla="*/ 1992565 h 2089714"/>
                <a:gd name="connsiteX11" fmla="*/ 7397303 w 7397303"/>
                <a:gd name="connsiteY11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442668 w 7397303"/>
                <a:gd name="connsiteY5" fmla="*/ 843273 h 2089714"/>
                <a:gd name="connsiteX6" fmla="*/ 5677560 w 7397303"/>
                <a:gd name="connsiteY6" fmla="*/ 1237555 h 2089714"/>
                <a:gd name="connsiteX7" fmla="*/ 5971174 w 7397303"/>
                <a:gd name="connsiteY7" fmla="*/ 1506003 h 2089714"/>
                <a:gd name="connsiteX8" fmla="*/ 6331901 w 7397303"/>
                <a:gd name="connsiteY8" fmla="*/ 1724117 h 2089714"/>
                <a:gd name="connsiteX9" fmla="*/ 7103688 w 7397303"/>
                <a:gd name="connsiteY9" fmla="*/ 1992565 h 2089714"/>
                <a:gd name="connsiteX10" fmla="*/ 7397303 w 7397303"/>
                <a:gd name="connsiteY10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677560 w 7397303"/>
                <a:gd name="connsiteY5" fmla="*/ 1237555 h 2089714"/>
                <a:gd name="connsiteX6" fmla="*/ 5971174 w 7397303"/>
                <a:gd name="connsiteY6" fmla="*/ 1506003 h 2089714"/>
                <a:gd name="connsiteX7" fmla="*/ 6331901 w 7397303"/>
                <a:gd name="connsiteY7" fmla="*/ 1724117 h 2089714"/>
                <a:gd name="connsiteX8" fmla="*/ 7103688 w 7397303"/>
                <a:gd name="connsiteY8" fmla="*/ 1992565 h 2089714"/>
                <a:gd name="connsiteX9" fmla="*/ 7397303 w 7397303"/>
                <a:gd name="connsiteY9" fmla="*/ 2059677 h 2089714"/>
                <a:gd name="connsiteX0" fmla="*/ 0 w 7397303"/>
                <a:gd name="connsiteY0" fmla="*/ 2126639 h 2126639"/>
                <a:gd name="connsiteX1" fmla="*/ 4407491 w 7397303"/>
                <a:gd name="connsiteY1" fmla="*/ 1526451 h 2126639"/>
                <a:gd name="connsiteX2" fmla="*/ 5216165 w 7397303"/>
                <a:gd name="connsiteY2" fmla="*/ 66466 h 2126639"/>
                <a:gd name="connsiteX3" fmla="*/ 5308444 w 7397303"/>
                <a:gd name="connsiteY3" fmla="*/ 351691 h 2126639"/>
                <a:gd name="connsiteX4" fmla="*/ 5677560 w 7397303"/>
                <a:gd name="connsiteY4" fmla="*/ 1274480 h 2126639"/>
                <a:gd name="connsiteX5" fmla="*/ 5971174 w 7397303"/>
                <a:gd name="connsiteY5" fmla="*/ 1542928 h 2126639"/>
                <a:gd name="connsiteX6" fmla="*/ 6331901 w 7397303"/>
                <a:gd name="connsiteY6" fmla="*/ 1761042 h 2126639"/>
                <a:gd name="connsiteX7" fmla="*/ 7103688 w 7397303"/>
                <a:gd name="connsiteY7" fmla="*/ 2029490 h 2126639"/>
                <a:gd name="connsiteX8" fmla="*/ 7397303 w 7397303"/>
                <a:gd name="connsiteY8" fmla="*/ 2096602 h 2126639"/>
                <a:gd name="connsiteX0" fmla="*/ 0 w 7397303"/>
                <a:gd name="connsiteY0" fmla="*/ 2061452 h 2061452"/>
                <a:gd name="connsiteX1" fmla="*/ 4407491 w 7397303"/>
                <a:gd name="connsiteY1" fmla="*/ 1461264 h 2061452"/>
                <a:gd name="connsiteX2" fmla="*/ 5216165 w 7397303"/>
                <a:gd name="connsiteY2" fmla="*/ 1279 h 2061452"/>
                <a:gd name="connsiteX3" fmla="*/ 5677560 w 7397303"/>
                <a:gd name="connsiteY3" fmla="*/ 1209293 h 2061452"/>
                <a:gd name="connsiteX4" fmla="*/ 5971174 w 7397303"/>
                <a:gd name="connsiteY4" fmla="*/ 1477741 h 2061452"/>
                <a:gd name="connsiteX5" fmla="*/ 6331901 w 7397303"/>
                <a:gd name="connsiteY5" fmla="*/ 1695855 h 2061452"/>
                <a:gd name="connsiteX6" fmla="*/ 7103688 w 7397303"/>
                <a:gd name="connsiteY6" fmla="*/ 1964303 h 2061452"/>
                <a:gd name="connsiteX7" fmla="*/ 7397303 w 7397303"/>
                <a:gd name="connsiteY7" fmla="*/ 2031415 h 2061452"/>
                <a:gd name="connsiteX0" fmla="*/ 0 w 7397303"/>
                <a:gd name="connsiteY0" fmla="*/ 2061499 h 2061499"/>
                <a:gd name="connsiteX1" fmla="*/ 4407491 w 7397303"/>
                <a:gd name="connsiteY1" fmla="*/ 1461311 h 2061499"/>
                <a:gd name="connsiteX2" fmla="*/ 5216165 w 7397303"/>
                <a:gd name="connsiteY2" fmla="*/ 1326 h 2061499"/>
                <a:gd name="connsiteX3" fmla="*/ 5677560 w 7397303"/>
                <a:gd name="connsiteY3" fmla="*/ 1209340 h 2061499"/>
                <a:gd name="connsiteX4" fmla="*/ 6331901 w 7397303"/>
                <a:gd name="connsiteY4" fmla="*/ 1695902 h 2061499"/>
                <a:gd name="connsiteX5" fmla="*/ 7103688 w 7397303"/>
                <a:gd name="connsiteY5" fmla="*/ 1964350 h 2061499"/>
                <a:gd name="connsiteX6" fmla="*/ 7397303 w 7397303"/>
                <a:gd name="connsiteY6" fmla="*/ 2031462 h 2061499"/>
                <a:gd name="connsiteX0" fmla="*/ 0 w 7397303"/>
                <a:gd name="connsiteY0" fmla="*/ 2061560 h 2061560"/>
                <a:gd name="connsiteX1" fmla="*/ 4407491 w 7397303"/>
                <a:gd name="connsiteY1" fmla="*/ 1461372 h 2061560"/>
                <a:gd name="connsiteX2" fmla="*/ 5216165 w 7397303"/>
                <a:gd name="connsiteY2" fmla="*/ 1387 h 2061560"/>
                <a:gd name="connsiteX3" fmla="*/ 5677560 w 7397303"/>
                <a:gd name="connsiteY3" fmla="*/ 1209401 h 2061560"/>
                <a:gd name="connsiteX4" fmla="*/ 7103688 w 7397303"/>
                <a:gd name="connsiteY4" fmla="*/ 1964411 h 2061560"/>
                <a:gd name="connsiteX5" fmla="*/ 7397303 w 7397303"/>
                <a:gd name="connsiteY5" fmla="*/ 2031523 h 2061560"/>
                <a:gd name="connsiteX0" fmla="*/ 0 w 7397303"/>
                <a:gd name="connsiteY0" fmla="*/ 2061577 h 2061577"/>
                <a:gd name="connsiteX1" fmla="*/ 4407491 w 7397303"/>
                <a:gd name="connsiteY1" fmla="*/ 1461389 h 2061577"/>
                <a:gd name="connsiteX2" fmla="*/ 5216165 w 7397303"/>
                <a:gd name="connsiteY2" fmla="*/ 1404 h 2061577"/>
                <a:gd name="connsiteX3" fmla="*/ 5677560 w 7397303"/>
                <a:gd name="connsiteY3" fmla="*/ 1209418 h 2061577"/>
                <a:gd name="connsiteX4" fmla="*/ 7397303 w 7397303"/>
                <a:gd name="connsiteY4" fmla="*/ 2031540 h 2061577"/>
                <a:gd name="connsiteX0" fmla="*/ 0 w 10179411"/>
                <a:gd name="connsiteY0" fmla="*/ 2061587 h 2069975"/>
                <a:gd name="connsiteX1" fmla="*/ 4407491 w 10179411"/>
                <a:gd name="connsiteY1" fmla="*/ 1461399 h 2069975"/>
                <a:gd name="connsiteX2" fmla="*/ 5216165 w 10179411"/>
                <a:gd name="connsiteY2" fmla="*/ 1414 h 2069975"/>
                <a:gd name="connsiteX3" fmla="*/ 5677560 w 10179411"/>
                <a:gd name="connsiteY3" fmla="*/ 1209428 h 2069975"/>
                <a:gd name="connsiteX4" fmla="*/ 10179411 w 10179411"/>
                <a:gd name="connsiteY4" fmla="*/ 2069975 h 2069975"/>
                <a:gd name="connsiteX0" fmla="*/ 0 w 10179411"/>
                <a:gd name="connsiteY0" fmla="*/ 2060622 h 2069010"/>
                <a:gd name="connsiteX1" fmla="*/ 4407491 w 10179411"/>
                <a:gd name="connsiteY1" fmla="*/ 1460434 h 2069010"/>
                <a:gd name="connsiteX2" fmla="*/ 5216165 w 10179411"/>
                <a:gd name="connsiteY2" fmla="*/ 449 h 2069010"/>
                <a:gd name="connsiteX3" fmla="*/ 6554345 w 10179411"/>
                <a:gd name="connsiteY3" fmla="*/ 1618325 h 2069010"/>
                <a:gd name="connsiteX4" fmla="*/ 10179411 w 10179411"/>
                <a:gd name="connsiteY4" fmla="*/ 2069010 h 2069010"/>
                <a:gd name="connsiteX0" fmla="*/ 0 w 10179411"/>
                <a:gd name="connsiteY0" fmla="*/ 2060299 h 2068687"/>
                <a:gd name="connsiteX1" fmla="*/ 4407491 w 10179411"/>
                <a:gd name="connsiteY1" fmla="*/ 1460111 h 2068687"/>
                <a:gd name="connsiteX2" fmla="*/ 5216165 w 10179411"/>
                <a:gd name="connsiteY2" fmla="*/ 126 h 2068687"/>
                <a:gd name="connsiteX3" fmla="*/ 6554345 w 10179411"/>
                <a:gd name="connsiteY3" fmla="*/ 1618002 h 2068687"/>
                <a:gd name="connsiteX4" fmla="*/ 10179411 w 10179411"/>
                <a:gd name="connsiteY4" fmla="*/ 2068687 h 2068687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424 h 2068812"/>
                <a:gd name="connsiteX1" fmla="*/ 4306323 w 10179411"/>
                <a:gd name="connsiteY1" fmla="*/ 1747141 h 2068812"/>
                <a:gd name="connsiteX2" fmla="*/ 5216165 w 10179411"/>
                <a:gd name="connsiteY2" fmla="*/ 251 h 2068812"/>
                <a:gd name="connsiteX3" fmla="*/ 6554345 w 10179411"/>
                <a:gd name="connsiteY3" fmla="*/ 1618127 h 2068812"/>
                <a:gd name="connsiteX4" fmla="*/ 6242536 w 10179411"/>
                <a:gd name="connsiteY4" fmla="*/ 1598316 h 2068812"/>
                <a:gd name="connsiteX5" fmla="*/ 10179411 w 10179411"/>
                <a:gd name="connsiteY5" fmla="*/ 2068812 h 2068812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208 h 2068596"/>
                <a:gd name="connsiteX1" fmla="*/ 4306323 w 10179411"/>
                <a:gd name="connsiteY1" fmla="*/ 1746925 h 2068596"/>
                <a:gd name="connsiteX2" fmla="*/ 5216165 w 10179411"/>
                <a:gd name="connsiteY2" fmla="*/ 35 h 2068596"/>
                <a:gd name="connsiteX3" fmla="*/ 6149675 w 10179411"/>
                <a:gd name="connsiteY3" fmla="*/ 1699884 h 2068596"/>
                <a:gd name="connsiteX4" fmla="*/ 10179411 w 10179411"/>
                <a:gd name="connsiteY4" fmla="*/ 2068596 h 2068596"/>
                <a:gd name="connsiteX0" fmla="*/ 0 w 10179411"/>
                <a:gd name="connsiteY0" fmla="*/ 2060191 h 2068579"/>
                <a:gd name="connsiteX1" fmla="*/ 4306323 w 10179411"/>
                <a:gd name="connsiteY1" fmla="*/ 1746908 h 2068579"/>
                <a:gd name="connsiteX2" fmla="*/ 5216165 w 10179411"/>
                <a:gd name="connsiteY2" fmla="*/ 18 h 2068579"/>
                <a:gd name="connsiteX3" fmla="*/ 6082230 w 10179411"/>
                <a:gd name="connsiteY3" fmla="*/ 1781839 h 2068579"/>
                <a:gd name="connsiteX4" fmla="*/ 10179411 w 10179411"/>
                <a:gd name="connsiteY4" fmla="*/ 2068579 h 20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9411" h="2068579">
                  <a:moveTo>
                    <a:pt x="0" y="2060191"/>
                  </a:moveTo>
                  <a:cubicBezTo>
                    <a:pt x="918227" y="1935152"/>
                    <a:pt x="3436962" y="2090270"/>
                    <a:pt x="4306323" y="1746908"/>
                  </a:cubicBezTo>
                  <a:cubicBezTo>
                    <a:pt x="5175684" y="1403546"/>
                    <a:pt x="4920181" y="-5804"/>
                    <a:pt x="5216165" y="18"/>
                  </a:cubicBezTo>
                  <a:cubicBezTo>
                    <a:pt x="5512149" y="5840"/>
                    <a:pt x="5255022" y="1437079"/>
                    <a:pt x="6082230" y="1781839"/>
                  </a:cubicBezTo>
                  <a:cubicBezTo>
                    <a:pt x="6909438" y="2126599"/>
                    <a:pt x="9424189" y="1974686"/>
                    <a:pt x="10179411" y="2068579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 flipV="1">
              <a:off x="864065" y="3896688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4723000" y="4961873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/>
                <p:cNvSpPr txBox="1"/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feld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/>
            <p:cNvCxnSpPr/>
            <p:nvPr/>
          </p:nvCxnSpPr>
          <p:spPr>
            <a:xfrm flipV="1">
              <a:off x="2768366" y="4462943"/>
              <a:ext cx="0" cy="86826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2525085" y="5331207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4966280" y="4373524"/>
              <a:ext cx="4062752" cy="85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Gerade Verbindung mit Pfeil 19"/>
            <p:cNvCxnSpPr/>
            <p:nvPr/>
          </p:nvCxnSpPr>
          <p:spPr>
            <a:xfrm flipV="1">
              <a:off x="687896" y="5331205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Gerade Verbindung 25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(2)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18535" y="5564753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Metrology - Random 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0050" y="2971531"/>
            <a:ext cx="5743200" cy="1044292"/>
            <a:chOff x="693990" y="2751590"/>
            <a:chExt cx="5444059" cy="98989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7" r="31065" b="62874"/>
            <a:stretch/>
          </p:blipFill>
          <p:spPr bwMode="auto">
            <a:xfrm>
              <a:off x="714066" y="2751590"/>
              <a:ext cx="5423983" cy="98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unde Klammer links 6"/>
            <p:cNvSpPr/>
            <p:nvPr/>
          </p:nvSpPr>
          <p:spPr>
            <a:xfrm flipH="1">
              <a:off x="6011212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unde Klammer links 12"/>
            <p:cNvSpPr/>
            <p:nvPr/>
          </p:nvSpPr>
          <p:spPr>
            <a:xfrm>
              <a:off x="693990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093"/>
          <a:stretch/>
        </p:blipFill>
        <p:spPr bwMode="auto">
          <a:xfrm>
            <a:off x="500922" y="1565800"/>
            <a:ext cx="8114862" cy="139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(1)</a:t>
            </a:r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(2)</a:t>
            </a:r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(3) - Phantomerstellung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348594" y="993585"/>
            <a:ext cx="2616368" cy="2410887"/>
            <a:chOff x="348594" y="993585"/>
            <a:chExt cx="2616368" cy="241088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348594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smtClean="0"/>
                <a:t>2D-Zeichnungen</a:t>
              </a:r>
              <a:endParaRPr lang="de-DE" sz="2200" dirty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97042" y="1104206"/>
            <a:ext cx="2616368" cy="2300266"/>
            <a:chOff x="3297042" y="1104206"/>
            <a:chExt cx="2616368" cy="2300266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97042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3D-CAD</a:t>
              </a:r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316712"/>
            <a:chOff x="6147909" y="1087760"/>
            <a:chExt cx="2616368" cy="2316712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stl</a:t>
              </a:r>
              <a:endParaRPr lang="de-DE" sz="2200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349229" y="4060753"/>
            <a:ext cx="2616368" cy="2232018"/>
            <a:chOff x="6349229" y="4060753"/>
            <a:chExt cx="2616368" cy="2232018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349229" y="5861884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png</a:t>
              </a:r>
              <a:r>
                <a:rPr lang="de-DE" sz="2200" dirty="0"/>
                <a:t> Stack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85230" y="4216519"/>
            <a:ext cx="2616368" cy="2067121"/>
            <a:chOff x="3185230" y="4216519"/>
            <a:chExt cx="2616368" cy="2067121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85230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MATLAB .</a:t>
              </a:r>
              <a:r>
                <a:rPr lang="de-DE" sz="2200" dirty="0" err="1"/>
                <a:t>mat</a:t>
              </a:r>
              <a:endParaRPr lang="de-DE" sz="2200" dirty="0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284982" y="4062006"/>
            <a:ext cx="2616368" cy="2221634"/>
            <a:chOff x="284982" y="4062006"/>
            <a:chExt cx="2616368" cy="2221634"/>
          </a:xfrm>
        </p:grpSpPr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err="1"/>
                <a:t>MRiLab</a:t>
              </a:r>
              <a:r>
                <a:rPr lang="de-DE" sz="2200" dirty="0"/>
                <a:t> Phantom</a:t>
              </a:r>
            </a:p>
          </p:txBody>
        </p:sp>
        <p:pic>
          <p:nvPicPr>
            <p:cNvPr id="6150" name="Picture 6" descr="C:\Users\MARVIN~1.NOL\AppData\Local\Temp\vmware-Marvin.Noll\VMwareDnD\cacc164d\Series20_OU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9" y="4062006"/>
              <a:ext cx="1774254" cy="177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(4) - Phasenrauschen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28854" y="1660709"/>
            <a:ext cx="7868618" cy="4423077"/>
            <a:chOff x="628854" y="1660709"/>
            <a:chExt cx="7868618" cy="4423077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H="1" flipV="1">
              <a:off x="5675721" y="4043495"/>
              <a:ext cx="2" cy="58462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646529" y="2076026"/>
              <a:ext cx="7850943" cy="1543670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348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u="sng" dirty="0" err="1">
                    <a:latin typeface="+mj-lt"/>
                    <a:cs typeface="Times New Roman" panose="02020603050405020304" pitchFamily="18" charset="0"/>
                  </a:rPr>
                  <a:t>MRiLab</a:t>
                </a:r>
                <a:endParaRPr lang="de-DE" sz="2000" b="1" u="sng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232160" y="1660709"/>
              <a:ext cx="2761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Phantomdaten in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0" name="Gerade Verbindung mit Pfeil 9"/>
            <p:cNvCxnSpPr>
              <a:stCxn id="142" idx="0"/>
              <a:endCxn id="11" idx="2"/>
            </p:cNvCxnSpPr>
            <p:nvPr/>
          </p:nvCxnSpPr>
          <p:spPr>
            <a:xfrm flipV="1">
              <a:off x="4612990" y="3123180"/>
              <a:ext cx="847437" cy="2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460427" y="2916576"/>
              <a:ext cx="413208" cy="4132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2" name="Gerade Verbindung mit Pfeil 11"/>
            <p:cNvCxnSpPr>
              <a:stCxn id="11" idx="6"/>
              <a:endCxn id="144" idx="0"/>
            </p:cNvCxnSpPr>
            <p:nvPr/>
          </p:nvCxnSpPr>
          <p:spPr>
            <a:xfrm>
              <a:off x="5873635" y="3123180"/>
              <a:ext cx="890293" cy="1105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885903" y="2847861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885903" y="3398290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7505774" y="2751293"/>
              <a:ext cx="826415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Rekon-struktion</a:t>
              </a:r>
              <a:endParaRPr lang="de-DE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H="1" flipV="1">
              <a:off x="7918981" y="1746662"/>
              <a:ext cx="1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3577484" y="2847861"/>
              <a:ext cx="91353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569412" y="3398290"/>
              <a:ext cx="9216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259323" y="1746662"/>
              <a:ext cx="0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797152" y="2751293"/>
              <a:ext cx="924341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Sequen-zer</a:t>
              </a:r>
              <a:endParaRPr lang="de-DE" sz="105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1948756" y="2751293"/>
              <a:ext cx="1894249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Blochgleichungs</a:t>
              </a:r>
              <a:r>
                <a:rPr lang="de-DE" sz="1200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-</a:t>
              </a:r>
            </a:p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löser</a:t>
              </a:r>
              <a:endParaRPr lang="de-DE" sz="12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25" name="Gerade Verbindung mit Pfeil 24"/>
            <p:cNvCxnSpPr>
              <a:stCxn id="21" idx="3"/>
              <a:endCxn id="23" idx="1"/>
            </p:cNvCxnSpPr>
            <p:nvPr/>
          </p:nvCxnSpPr>
          <p:spPr>
            <a:xfrm>
              <a:off x="1721493" y="3123180"/>
              <a:ext cx="22726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576130" y="4330811"/>
              <a:ext cx="2080194" cy="1156981"/>
              <a:chOff x="3193122" y="2926699"/>
              <a:chExt cx="1831007" cy="10183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411221" y="2928562"/>
                <a:ext cx="288032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736098" y="3547906"/>
                <a:ext cx="288031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de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10k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100k</a:t>
                </a:r>
                <a:endParaRPr lang="de-DE" sz="6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-120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-130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-140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646529" y="4329814"/>
              <a:ext cx="1986286" cy="1157977"/>
              <a:chOff x="971600" y="2513521"/>
              <a:chExt cx="1730710" cy="1008980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36585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101758" y="2513521"/>
                <a:ext cx="334861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n(t)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693709" y="4330811"/>
              <a:ext cx="1986793" cy="1163999"/>
              <a:chOff x="6120171" y="2912263"/>
              <a:chExt cx="1731150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63289" y="3223392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44022" y="2912263"/>
                <a:ext cx="375103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667031" y="3329784"/>
              <a:ext cx="8690" cy="210037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64790" y="3539821"/>
              <a:ext cx="1221862" cy="503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i="1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exp</a:t>
              </a:r>
              <a:r>
                <a:rPr lang="de-DE" sz="1100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(-j </a:t>
              </a:r>
              <a:r>
                <a:rPr lang="el-GR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φ</a:t>
              </a:r>
              <a:r>
                <a:rPr lang="de-DE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(t))</a:t>
              </a:r>
              <a:endParaRPr lang="de-DE" sz="11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572322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547285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4013285" y="2584497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013285" y="3138268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927283" y="2581745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927283" y="3135516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2" name="Trapezoid 141"/>
            <p:cNvSpPr/>
            <p:nvPr/>
          </p:nvSpPr>
          <p:spPr>
            <a:xfrm rot="5400000">
              <a:off x="4195003" y="3062193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4" name="Trapezoid 143"/>
            <p:cNvSpPr/>
            <p:nvPr/>
          </p:nvSpPr>
          <p:spPr>
            <a:xfrm rot="16200000">
              <a:off x="6467917" y="3063297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7" name="Textfeld 156"/>
            <p:cNvSpPr txBox="1"/>
            <p:nvPr/>
          </p:nvSpPr>
          <p:spPr>
            <a:xfrm>
              <a:off x="628854" y="5487607"/>
              <a:ext cx="1918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weißes Rauschen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/>
            <p:cNvSpPr txBox="1"/>
            <p:nvPr/>
          </p:nvSpPr>
          <p:spPr>
            <a:xfrm>
              <a:off x="2679087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Phasenrausch-</a:t>
              </a:r>
            </a:p>
            <a:p>
              <a:pPr algn="ctr"/>
              <a:r>
                <a:rPr lang="de-DE" sz="1600" dirty="0" err="1" smtClean="0">
                  <a:latin typeface="+mj-lt"/>
                  <a:cs typeface="Times New Roman" panose="02020603050405020304" pitchFamily="18" charset="0"/>
                </a:rPr>
                <a:t>spektrum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9" name="Textfeld 158"/>
            <p:cNvSpPr txBox="1"/>
            <p:nvPr/>
          </p:nvSpPr>
          <p:spPr>
            <a:xfrm>
              <a:off x="4693701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Phasenrauschen im Zeitbereich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13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990" r="91688" b="67915"/>
            <a:stretch/>
          </p:blipFill>
          <p:spPr bwMode="auto">
            <a:xfrm>
              <a:off x="2895462" y="4380248"/>
              <a:ext cx="255680" cy="14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16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(1)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719294" y="1191359"/>
            <a:ext cx="7705412" cy="4831936"/>
            <a:chOff x="719294" y="1191359"/>
            <a:chExt cx="7705412" cy="4831936"/>
          </a:xfrm>
        </p:grpSpPr>
        <p:pic>
          <p:nvPicPr>
            <p:cNvPr id="20489" name="Picture 9" descr="C:\Users\MARVIN~1.NOL\AppData\Local\Temp\vmware-Marvin.Noll\VMwareDnD\59c5a31c\lmkInBiospe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" y="1191359"/>
              <a:ext cx="7705412" cy="483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/>
            <p:cNvSpPr txBox="1"/>
            <p:nvPr/>
          </p:nvSpPr>
          <p:spPr>
            <a:xfrm rot="20135698">
              <a:off x="3746924" y="1847280"/>
              <a:ext cx="3467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Gradientenspulen</a:t>
              </a:r>
              <a:endPara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00050" y="1201567"/>
            <a:ext cx="4885014" cy="490451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200" dirty="0"/>
              <a:t>Grundlagen </a:t>
            </a:r>
            <a:r>
              <a:rPr lang="de-DE" sz="2200" dirty="0" smtClean="0"/>
              <a:t>MRT</a:t>
            </a:r>
          </a:p>
          <a:p>
            <a:pPr>
              <a:spcBef>
                <a:spcPts val="2400"/>
              </a:spcBef>
            </a:pPr>
            <a:r>
              <a:rPr lang="de-DE" sz="2200" dirty="0" smtClean="0"/>
              <a:t>Motivation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de-DE" sz="2200" dirty="0"/>
              <a:t>Grundlagen Phasenrauschen</a:t>
            </a:r>
          </a:p>
          <a:p>
            <a:pPr>
              <a:spcBef>
                <a:spcPts val="2400"/>
              </a:spcBef>
            </a:pPr>
            <a:r>
              <a:rPr lang="de-DE" sz="2200" dirty="0" err="1"/>
              <a:t>MRiLab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en-US" sz="2200" dirty="0" err="1"/>
              <a:t>Phasenrauschsimulationen</a:t>
            </a:r>
            <a:endParaRPr lang="en-US" sz="22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3389152" y="1963279"/>
            <a:ext cx="5654182" cy="4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(2)</a:t>
            </a:r>
            <a:endParaRPr lang="de-DE" dirty="0"/>
          </a:p>
        </p:txBody>
      </p:sp>
      <p:pic>
        <p:nvPicPr>
          <p:cNvPr id="1028" name="Picture 4" descr="E: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83" y="1403173"/>
            <a:ext cx="5402234" cy="48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671798" y="1182846"/>
            <a:ext cx="5800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smtClean="0"/>
              <a:t>LMK04821 in </a:t>
            </a:r>
            <a:r>
              <a:rPr lang="de-DE" sz="2200" u="sng" dirty="0" err="1" smtClean="0"/>
              <a:t>Gradientenfeld</a:t>
            </a:r>
            <a:r>
              <a:rPr lang="de-DE" sz="2200" u="sng" dirty="0" smtClean="0"/>
              <a:t> (</a:t>
            </a:r>
            <a:r>
              <a:rPr lang="de-DE" sz="2200" u="sng" dirty="0" err="1" smtClean="0"/>
              <a:t>worst</a:t>
            </a:r>
            <a:r>
              <a:rPr lang="de-DE" sz="2200" u="sng" dirty="0" smtClean="0"/>
              <a:t> </a:t>
            </a:r>
            <a:r>
              <a:rPr lang="de-DE" sz="2200" u="sng" dirty="0" err="1" smtClean="0"/>
              <a:t>case</a:t>
            </a:r>
            <a:r>
              <a:rPr lang="de-DE" sz="2200" u="sng" dirty="0" smtClean="0"/>
              <a:t>)</a:t>
            </a:r>
            <a:endParaRPr lang="de-DE" sz="2200" u="sng" dirty="0"/>
          </a:p>
        </p:txBody>
      </p:sp>
    </p:spTree>
    <p:extLst>
      <p:ext uri="{BB962C8B-B14F-4D97-AF65-F5344CB8AC3E}">
        <p14:creationId xmlns:p14="http://schemas.microsoft.com/office/powerpoint/2010/main" val="275311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</a:t>
            </a:r>
            <a:r>
              <a:rPr lang="de-DE" dirty="0" smtClean="0"/>
              <a:t>MRT (mit Grad. Felder) (1)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G:\results\Series15_O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G:\results\Series25_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6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99134" y="5519173"/>
            <a:ext cx="8130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Rekonstruierte MRT-Schnittbilder</a:t>
            </a:r>
          </a:p>
        </p:txBody>
      </p:sp>
    </p:spTree>
    <p:extLst>
      <p:ext uri="{BB962C8B-B14F-4D97-AF65-F5344CB8AC3E}">
        <p14:creationId xmlns:p14="http://schemas.microsoft.com/office/powerpoint/2010/main" val="3038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(2)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1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69246" y="5453316"/>
            <a:ext cx="9213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Differenz zwischen rekonstruierten Bildern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2100" dirty="0"/>
              <a:t> und den Phantomdaten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8" y="5820895"/>
            <a:ext cx="1828284" cy="38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419562" y="4158132"/>
            <a:ext cx="8343900" cy="2039385"/>
          </a:xfrm>
        </p:spPr>
        <p:txBody>
          <a:bodyPr/>
          <a:lstStyle/>
          <a:p>
            <a:r>
              <a:rPr lang="de-DE" sz="2200" dirty="0" smtClean="0"/>
              <a:t>Invarianz gegen Verschiebung und Rotation</a:t>
            </a:r>
          </a:p>
          <a:p>
            <a:r>
              <a:rPr lang="de-DE" sz="2200" dirty="0"/>
              <a:t>Unempfindlich auf additives Rauschen aber empfindlich auf „Geisterbilder“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</a:t>
            </a:r>
            <a:r>
              <a:rPr lang="de-DE" dirty="0" err="1"/>
              <a:t>Bildqualitätsmetriken</a:t>
            </a:r>
            <a:endParaRPr lang="de-DE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72245" y="3635805"/>
            <a:ext cx="73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u="sng" dirty="0" smtClean="0"/>
              <a:t>Anforderungen an Metriken für MRT</a:t>
            </a:r>
            <a:endParaRPr lang="de-DE" sz="2400" u="sng" dirty="0"/>
          </a:p>
        </p:txBody>
      </p:sp>
      <p:sp>
        <p:nvSpPr>
          <p:cNvPr id="20" name="Inhaltsplatzhalter 20"/>
          <p:cNvSpPr txBox="1">
            <a:spLocks/>
          </p:cNvSpPr>
          <p:nvPr/>
        </p:nvSpPr>
        <p:spPr>
          <a:xfrm>
            <a:off x="396702" y="1065325"/>
            <a:ext cx="8366298" cy="2039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5113" algn="l" defTabSz="898525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61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213" indent="-26511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/>
              <a:t>Full</a:t>
            </a:r>
            <a:r>
              <a:rPr lang="de-DE" sz="2200" dirty="0"/>
              <a:t> Reference (</a:t>
            </a:r>
            <a:r>
              <a:rPr lang="de-DE" sz="2200" dirty="0" smtClean="0"/>
              <a:t>FR)</a:t>
            </a:r>
          </a:p>
          <a:p>
            <a:pPr lvl="1"/>
            <a:r>
              <a:rPr lang="de-DE" sz="2000" b="1" dirty="0"/>
              <a:t>MSE </a:t>
            </a:r>
            <a:r>
              <a:rPr lang="de-DE" sz="2000" dirty="0"/>
              <a:t>(</a:t>
            </a:r>
            <a:r>
              <a:rPr lang="de-DE" sz="2000" i="1" dirty="0" err="1"/>
              <a:t>mean</a:t>
            </a:r>
            <a:r>
              <a:rPr lang="de-DE" sz="2000" i="1" dirty="0"/>
              <a:t> </a:t>
            </a:r>
            <a:r>
              <a:rPr lang="de-DE" sz="2000" i="1" dirty="0" err="1"/>
              <a:t>squared</a:t>
            </a:r>
            <a:r>
              <a:rPr lang="de-DE" sz="2000" i="1" dirty="0"/>
              <a:t> </a:t>
            </a:r>
            <a:r>
              <a:rPr lang="de-DE" sz="2000" i="1" dirty="0" err="1"/>
              <a:t>error</a:t>
            </a:r>
            <a:r>
              <a:rPr lang="de-DE" sz="2000" dirty="0"/>
              <a:t>, mittlere quadratische Abweichung</a:t>
            </a:r>
          </a:p>
          <a:p>
            <a:pPr lvl="1"/>
            <a:r>
              <a:rPr lang="de-DE" sz="2000" b="1" dirty="0"/>
              <a:t>SSIM </a:t>
            </a:r>
            <a:r>
              <a:rPr lang="de-DE" sz="2000" dirty="0"/>
              <a:t>(</a:t>
            </a:r>
            <a:r>
              <a:rPr lang="de-DE" sz="2000" i="1" dirty="0" err="1"/>
              <a:t>structural</a:t>
            </a:r>
            <a:r>
              <a:rPr lang="de-DE" sz="2000" i="1" dirty="0"/>
              <a:t> </a:t>
            </a:r>
            <a:r>
              <a:rPr lang="de-DE" sz="2000" i="1" dirty="0" err="1"/>
              <a:t>similarity</a:t>
            </a:r>
            <a:r>
              <a:rPr lang="de-DE" sz="2000" dirty="0"/>
              <a:t>, Strukturelle Ähnlichkeit</a:t>
            </a:r>
            <a:r>
              <a:rPr lang="de-DE" sz="2000" dirty="0" smtClean="0"/>
              <a:t>)</a:t>
            </a:r>
            <a:endParaRPr lang="de-DE" sz="2000" dirty="0"/>
          </a:p>
          <a:p>
            <a:r>
              <a:rPr lang="de-DE" sz="2200" dirty="0" err="1"/>
              <a:t>No</a:t>
            </a:r>
            <a:r>
              <a:rPr lang="de-DE" sz="2200" dirty="0"/>
              <a:t> Reference (NR</a:t>
            </a:r>
            <a:r>
              <a:rPr lang="de-DE" sz="2200" dirty="0" smtClean="0"/>
              <a:t>)</a:t>
            </a:r>
          </a:p>
          <a:p>
            <a:pPr lvl="1"/>
            <a:r>
              <a:rPr lang="de-DE" sz="2000" dirty="0"/>
              <a:t>NIQE (Naturalness Image Quality </a:t>
            </a:r>
            <a:r>
              <a:rPr lang="de-DE" sz="2000" dirty="0" err="1"/>
              <a:t>Evaluator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9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(3)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5285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283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0.00572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0.6109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0.008520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0.655</a:t>
            </a:r>
          </a:p>
        </p:txBody>
      </p:sp>
    </p:spTree>
    <p:extLst>
      <p:ext uri="{BB962C8B-B14F-4D97-AF65-F5344CB8AC3E}">
        <p14:creationId xmlns:p14="http://schemas.microsoft.com/office/powerpoint/2010/main" val="34758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C:\Users\MARVIN~1.NOL\AppData\Local\Temp\vmware-Marvin.Noll\VMwareDnD\8cb89fa7\Series23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MARVIN~1.NOL\AppData\Local\Temp\vmware-Marvin.Noll\VMwareDnD\c1c603eb\Series28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(1)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099101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09910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</p:spTree>
    <p:extLst>
      <p:ext uri="{BB962C8B-B14F-4D97-AF65-F5344CB8AC3E}">
        <p14:creationId xmlns:p14="http://schemas.microsoft.com/office/powerpoint/2010/main" val="35762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MARVIN~1.NOL\AppData\Local\Temp\vmware-Marvin.Noll\VMwareDnD\d1c6332b\Series23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4991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10115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383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0.7079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0.0541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0.4758</a:t>
            </a:r>
          </a:p>
        </p:txBody>
      </p:sp>
    </p:spTree>
    <p:extLst>
      <p:ext uri="{BB962C8B-B14F-4D97-AF65-F5344CB8AC3E}">
        <p14:creationId xmlns:p14="http://schemas.microsoft.com/office/powerpoint/2010/main" val="41925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Phantomdaten für Simulationen erstellt</a:t>
            </a:r>
          </a:p>
          <a:p>
            <a:pPr marL="0" indent="0">
              <a:buNone/>
            </a:pPr>
            <a:endParaRPr lang="de-DE" sz="2400" dirty="0" smtClean="0"/>
          </a:p>
          <a:p>
            <a:r>
              <a:rPr lang="de-DE" sz="2400" dirty="0" err="1" smtClean="0"/>
              <a:t>MRiLab</a:t>
            </a:r>
            <a:r>
              <a:rPr lang="de-DE" sz="2400" dirty="0" smtClean="0"/>
              <a:t> untersucht</a:t>
            </a:r>
          </a:p>
          <a:p>
            <a:pPr lvl="1"/>
            <a:r>
              <a:rPr lang="de-DE" sz="2000" dirty="0" smtClean="0"/>
              <a:t>Einige Programmfehler</a:t>
            </a:r>
          </a:p>
          <a:p>
            <a:pPr lvl="1"/>
            <a:r>
              <a:rPr lang="de-DE" sz="2000" dirty="0" smtClean="0"/>
              <a:t>Für qualitative Untersuchungen geeignet</a:t>
            </a:r>
          </a:p>
          <a:p>
            <a:pPr marL="355600" lvl="1" indent="0">
              <a:buNone/>
            </a:pPr>
            <a:endParaRPr lang="de-DE" sz="2000" dirty="0" smtClean="0"/>
          </a:p>
          <a:p>
            <a:r>
              <a:rPr lang="de-DE" sz="2400" dirty="0" err="1" smtClean="0"/>
              <a:t>Bildqualitätsmetriken</a:t>
            </a:r>
            <a:r>
              <a:rPr lang="de-DE" sz="2400" dirty="0" smtClean="0"/>
              <a:t> für die MRT nötig</a:t>
            </a:r>
            <a:endParaRPr lang="de-DE" sz="24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6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28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2172749" y="2596376"/>
            <a:ext cx="4718805" cy="3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VIN~1.NOL\AppData\Local\Temp\vmware-Marvin.Noll\VMwareDnD\90beb3b7\keyedite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5614" r="20602" b="6838"/>
          <a:stretch/>
        </p:blipFill>
        <p:spPr bwMode="auto">
          <a:xfrm>
            <a:off x="362244" y="1424528"/>
            <a:ext cx="1723956" cy="18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/>
          <p:cNvSpPr/>
          <p:nvPr/>
        </p:nvSpPr>
        <p:spPr>
          <a:xfrm>
            <a:off x="2197916" y="2415908"/>
            <a:ext cx="1061207" cy="1703355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072081"/>
              <a:gd name="connsiteY0" fmla="*/ 0 h 1140903"/>
              <a:gd name="connsiteX1" fmla="*/ 2072081 w 2072081"/>
              <a:gd name="connsiteY1" fmla="*/ 1140903 h 1140903"/>
              <a:gd name="connsiteX0" fmla="*/ 0 w 2072081"/>
              <a:gd name="connsiteY0" fmla="*/ 296 h 1141199"/>
              <a:gd name="connsiteX1" fmla="*/ 2072081 w 2072081"/>
              <a:gd name="connsiteY1" fmla="*/ 1141199 h 1141199"/>
              <a:gd name="connsiteX0" fmla="*/ 0 w 2340110"/>
              <a:gd name="connsiteY0" fmla="*/ 163 h 1795537"/>
              <a:gd name="connsiteX1" fmla="*/ 2340110 w 2340110"/>
              <a:gd name="connsiteY1" fmla="*/ 1795537 h 1795537"/>
              <a:gd name="connsiteX0" fmla="*/ 0 w 2340110"/>
              <a:gd name="connsiteY0" fmla="*/ 127 h 1795785"/>
              <a:gd name="connsiteX1" fmla="*/ 2340110 w 2340110"/>
              <a:gd name="connsiteY1" fmla="*/ 1795501 h 17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110" h="1795785">
                <a:moveTo>
                  <a:pt x="0" y="127"/>
                </a:moveTo>
                <a:cubicBezTo>
                  <a:pt x="1381387" y="-17561"/>
                  <a:pt x="1288606" y="1822033"/>
                  <a:pt x="2340110" y="17955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78" y="1100471"/>
            <a:ext cx="1970399" cy="14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ihandform 22"/>
          <p:cNvSpPr/>
          <p:nvPr/>
        </p:nvSpPr>
        <p:spPr>
          <a:xfrm flipV="1">
            <a:off x="2172749" y="1811659"/>
            <a:ext cx="1786854" cy="604370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5" y="1158775"/>
            <a:ext cx="1437601" cy="14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ihandform 24"/>
          <p:cNvSpPr/>
          <p:nvPr/>
        </p:nvSpPr>
        <p:spPr>
          <a:xfrm flipV="1">
            <a:off x="6227284" y="1669409"/>
            <a:ext cx="962081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6983692" y="4125098"/>
            <a:ext cx="644552" cy="30189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636633" y="4103828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(1) - LMK04821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035414" y="1197463"/>
            <a:ext cx="5073172" cy="2429251"/>
            <a:chOff x="2035414" y="1197463"/>
            <a:chExt cx="5073172" cy="2429251"/>
          </a:xfrm>
        </p:grpSpPr>
        <p:pic>
          <p:nvPicPr>
            <p:cNvPr id="1027" name="Picture 3" descr="E:\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414" y="1560069"/>
              <a:ext cx="5073172" cy="206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2727585" y="1197463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Datenblatt</a:t>
              </a:r>
              <a:endParaRPr lang="de-DE" sz="2200" u="sng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2000825" y="3869994"/>
            <a:ext cx="5142350" cy="2366217"/>
            <a:chOff x="2000825" y="3869994"/>
            <a:chExt cx="5142350" cy="2366217"/>
          </a:xfrm>
        </p:grpSpPr>
        <p:pic>
          <p:nvPicPr>
            <p:cNvPr id="1026" name="Picture 2" descr="E:\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825" y="4213813"/>
              <a:ext cx="5142350" cy="202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2727585" y="3869994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am/im B0-Feld</a:t>
              </a:r>
              <a:endParaRPr lang="de-DE" sz="22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8331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9058" y="2828836"/>
            <a:ext cx="8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(2) - </a:t>
            </a:r>
            <a:r>
              <a:rPr lang="de-DE" dirty="0" err="1" smtClean="0"/>
              <a:t>Jitter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4581" y="2968524"/>
            <a:ext cx="8133676" cy="3222551"/>
            <a:chOff x="404581" y="2968524"/>
            <a:chExt cx="8133676" cy="32225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2968524"/>
              <a:ext cx="5883549" cy="322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521" y="3481170"/>
              <a:ext cx="2090736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767" y="4550648"/>
              <a:ext cx="1952490" cy="4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79"/>
            <a:stretch/>
          </p:blipFill>
          <p:spPr bwMode="auto">
            <a:xfrm>
              <a:off x="6561829" y="5017170"/>
              <a:ext cx="1976428" cy="82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0153"/>
          <a:stretch/>
        </p:blipFill>
        <p:spPr bwMode="auto">
          <a:xfrm>
            <a:off x="404581" y="1208016"/>
            <a:ext cx="5025078" cy="130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8" r="45322" b="36588"/>
          <a:stretch/>
        </p:blipFill>
        <p:spPr bwMode="auto">
          <a:xfrm>
            <a:off x="5867654" y="1359017"/>
            <a:ext cx="2511212" cy="3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1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322" y="484111"/>
            <a:ext cx="6865128" cy="496888"/>
          </a:xfrm>
        </p:spPr>
        <p:txBody>
          <a:bodyPr>
            <a:noAutofit/>
          </a:bodyPr>
          <a:lstStyle/>
          <a:p>
            <a:r>
              <a:rPr lang="de-DE" dirty="0" smtClean="0"/>
              <a:t>Ergänzungen (3) - AV4 AQS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4" y="1110630"/>
            <a:ext cx="8002362" cy="50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2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(1)</a:t>
            </a:r>
          </a:p>
        </p:txBody>
      </p:sp>
      <p:grpSp>
        <p:nvGrpSpPr>
          <p:cNvPr id="19469" name="Gruppieren 19468"/>
          <p:cNvGrpSpPr/>
          <p:nvPr/>
        </p:nvGrpSpPr>
        <p:grpSpPr>
          <a:xfrm>
            <a:off x="172877" y="983125"/>
            <a:ext cx="4789374" cy="4489440"/>
            <a:chOff x="4543148" y="1362832"/>
            <a:chExt cx="4789374" cy="4489440"/>
          </a:xfrm>
        </p:grpSpPr>
        <p:sp>
          <p:nvSpPr>
            <p:cNvPr id="140" name="Rechteck 139"/>
            <p:cNvSpPr/>
            <p:nvPr/>
          </p:nvSpPr>
          <p:spPr>
            <a:xfrm>
              <a:off x="4543148" y="1362832"/>
              <a:ext cx="4789374" cy="4489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 rot="10800000">
              <a:off x="5601279" y="2422363"/>
              <a:ext cx="816016" cy="431686"/>
              <a:chOff x="3238149" y="2524664"/>
              <a:chExt cx="1619075" cy="856519"/>
            </a:xfrm>
          </p:grpSpPr>
          <p:cxnSp>
            <p:nvCxnSpPr>
              <p:cNvPr id="120" name="Gerade Verbindung mit Pfeil 119"/>
              <p:cNvCxnSpPr/>
              <p:nvPr/>
            </p:nvCxnSpPr>
            <p:spPr>
              <a:xfrm rot="2930962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lipse 120"/>
              <p:cNvSpPr/>
              <p:nvPr/>
            </p:nvSpPr>
            <p:spPr>
              <a:xfrm rot="2930962">
                <a:off x="3619427" y="2524665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6458267" y="2230191"/>
              <a:ext cx="431686" cy="816016"/>
              <a:chOff x="3619429" y="2143388"/>
              <a:chExt cx="856519" cy="1619074"/>
            </a:xfrm>
          </p:grpSpPr>
          <p:cxnSp>
            <p:nvCxnSpPr>
              <p:cNvPr id="118" name="Gerade Verbindung mit Pfeil 117"/>
              <p:cNvCxnSpPr/>
              <p:nvPr/>
            </p:nvCxnSpPr>
            <p:spPr>
              <a:xfrm rot="2144990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 rot="2144990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7123098" y="2230191"/>
              <a:ext cx="431680" cy="816016"/>
              <a:chOff x="3619435" y="2143390"/>
              <a:chExt cx="856507" cy="1619075"/>
            </a:xfrm>
          </p:grpSpPr>
          <p:cxnSp>
            <p:nvCxnSpPr>
              <p:cNvPr id="116" name="Gerade Verbindung mit Pfeil 115"/>
              <p:cNvCxnSpPr/>
              <p:nvPr/>
            </p:nvCxnSpPr>
            <p:spPr>
              <a:xfrm rot="19122766" flipV="1">
                <a:off x="4047689" y="2143390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Ellipse 116"/>
              <p:cNvSpPr/>
              <p:nvPr/>
            </p:nvSpPr>
            <p:spPr>
              <a:xfrm rot="19122766">
                <a:off x="3619435" y="2524673"/>
                <a:ext cx="856507" cy="8565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/>
            <p:cNvGrpSpPr/>
            <p:nvPr/>
          </p:nvGrpSpPr>
          <p:grpSpPr>
            <a:xfrm>
              <a:off x="7595760" y="2422348"/>
              <a:ext cx="816016" cy="431686"/>
              <a:chOff x="3238149" y="2524662"/>
              <a:chExt cx="1619075" cy="856519"/>
            </a:xfrm>
          </p:grpSpPr>
          <p:cxnSp>
            <p:nvCxnSpPr>
              <p:cNvPr id="114" name="Gerade Verbindung mit Pfeil 113"/>
              <p:cNvCxnSpPr/>
              <p:nvPr/>
            </p:nvCxnSpPr>
            <p:spPr>
              <a:xfrm rot="796483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/>
              <p:nvPr/>
            </p:nvSpPr>
            <p:spPr>
              <a:xfrm rot="7964836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5601277" y="3361917"/>
              <a:ext cx="816016" cy="431686"/>
              <a:chOff x="3238149" y="2524662"/>
              <a:chExt cx="1619075" cy="856519"/>
            </a:xfrm>
          </p:grpSpPr>
          <p:cxnSp>
            <p:nvCxnSpPr>
              <p:cNvPr id="112" name="Gerade Verbindung mit Pfeil 111"/>
              <p:cNvCxnSpPr/>
              <p:nvPr/>
            </p:nvCxnSpPr>
            <p:spPr>
              <a:xfrm rot="15077891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lipse 112"/>
              <p:cNvSpPr/>
              <p:nvPr/>
            </p:nvSpPr>
            <p:spPr>
              <a:xfrm rot="15077891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 rot="10800000">
              <a:off x="6458275" y="3169756"/>
              <a:ext cx="431686" cy="816017"/>
              <a:chOff x="3619429" y="2143388"/>
              <a:chExt cx="856519" cy="1619074"/>
            </a:xfrm>
          </p:grpSpPr>
          <p:cxnSp>
            <p:nvCxnSpPr>
              <p:cNvPr id="110" name="Gerade Verbindung mit Pfeil 109"/>
              <p:cNvCxnSpPr/>
              <p:nvPr/>
            </p:nvCxnSpPr>
            <p:spPr>
              <a:xfrm rot="9224795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/>
              <p:nvPr/>
            </p:nvSpPr>
            <p:spPr>
              <a:xfrm rot="9224795">
                <a:off x="3619429" y="2524666"/>
                <a:ext cx="856519" cy="85651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7123096" y="3169758"/>
              <a:ext cx="431684" cy="816016"/>
              <a:chOff x="3619431" y="2143388"/>
              <a:chExt cx="856515" cy="1619074"/>
            </a:xfrm>
          </p:grpSpPr>
          <p:cxnSp>
            <p:nvCxnSpPr>
              <p:cNvPr id="108" name="Gerade Verbindung mit Pfeil 107"/>
              <p:cNvCxnSpPr/>
              <p:nvPr/>
            </p:nvCxnSpPr>
            <p:spPr>
              <a:xfrm rot="2679853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/>
              <p:nvPr/>
            </p:nvSpPr>
            <p:spPr>
              <a:xfrm rot="2679853">
                <a:off x="3619431" y="2524666"/>
                <a:ext cx="856515" cy="8565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7595760" y="3361915"/>
              <a:ext cx="816016" cy="431686"/>
              <a:chOff x="3238149" y="2524662"/>
              <a:chExt cx="1619075" cy="856519"/>
            </a:xfrm>
          </p:grpSpPr>
          <p:cxnSp>
            <p:nvCxnSpPr>
              <p:cNvPr id="106" name="Gerade Verbindung mit Pfeil 105"/>
              <p:cNvCxnSpPr/>
              <p:nvPr/>
            </p:nvCxnSpPr>
            <p:spPr>
              <a:xfrm rot="4535783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e 106"/>
              <p:cNvSpPr/>
              <p:nvPr/>
            </p:nvSpPr>
            <p:spPr>
              <a:xfrm rot="4535783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5793439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104" name="Gerade Verbindung mit Pfeil 103"/>
              <p:cNvCxnSpPr/>
              <p:nvPr/>
            </p:nvCxnSpPr>
            <p:spPr>
              <a:xfrm rot="20204349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/>
              <p:cNvSpPr/>
              <p:nvPr/>
            </p:nvSpPr>
            <p:spPr>
              <a:xfrm rot="20204349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6266105" y="4343428"/>
              <a:ext cx="816016" cy="431686"/>
              <a:chOff x="3238149" y="2524662"/>
              <a:chExt cx="1619075" cy="856519"/>
            </a:xfrm>
          </p:grpSpPr>
          <p:cxnSp>
            <p:nvCxnSpPr>
              <p:cNvPr id="102" name="Gerade Verbindung mit Pfeil 101"/>
              <p:cNvCxnSpPr/>
              <p:nvPr/>
            </p:nvCxnSpPr>
            <p:spPr>
              <a:xfrm rot="13506069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 rot="13506069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 rot="10800000">
              <a:off x="6930935" y="4343437"/>
              <a:ext cx="816016" cy="431692"/>
              <a:chOff x="3238149" y="2524659"/>
              <a:chExt cx="1619075" cy="856531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 rot="1887098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lipse 100"/>
              <p:cNvSpPr/>
              <p:nvPr/>
            </p:nvSpPr>
            <p:spPr>
              <a:xfrm rot="18870986">
                <a:off x="3619421" y="2524660"/>
                <a:ext cx="856531" cy="856529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7787922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98" name="Gerade Verbindung mit Pfeil 97"/>
              <p:cNvCxnSpPr/>
              <p:nvPr/>
            </p:nvCxnSpPr>
            <p:spPr>
              <a:xfrm rot="20388158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/>
              <p:cNvSpPr/>
              <p:nvPr/>
            </p:nvSpPr>
            <p:spPr>
              <a:xfrm rot="20388158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Rechteck 68"/>
            <p:cNvSpPr/>
            <p:nvPr/>
          </p:nvSpPr>
          <p:spPr>
            <a:xfrm flipV="1">
              <a:off x="4749400" y="3602934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68"/>
            <p:cNvSpPr/>
            <p:nvPr/>
          </p:nvSpPr>
          <p:spPr>
            <a:xfrm>
              <a:off x="4749400" y="1543240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5315897" y="4172474"/>
            <a:ext cx="3506846" cy="1323544"/>
            <a:chOff x="5315897" y="4172474"/>
            <a:chExt cx="3506846" cy="1323544"/>
          </a:xfrm>
        </p:grpSpPr>
        <p:pic>
          <p:nvPicPr>
            <p:cNvPr id="1947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897" y="4775663"/>
              <a:ext cx="3506846" cy="72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146" y="4172474"/>
              <a:ext cx="1789888" cy="63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278060" y="1165041"/>
            <a:ext cx="4512097" cy="4119388"/>
            <a:chOff x="278060" y="1165041"/>
            <a:chExt cx="4512097" cy="4119388"/>
          </a:xfrm>
        </p:grpSpPr>
        <p:grpSp>
          <p:nvGrpSpPr>
            <p:cNvPr id="19467" name="Gruppieren 19466"/>
            <p:cNvGrpSpPr/>
            <p:nvPr/>
          </p:nvGrpSpPr>
          <p:grpSpPr>
            <a:xfrm>
              <a:off x="395557" y="1165041"/>
              <a:ext cx="4394600" cy="4119388"/>
              <a:chOff x="368359" y="1362832"/>
              <a:chExt cx="4394600" cy="4119388"/>
            </a:xfrm>
          </p:grpSpPr>
          <p:sp>
            <p:nvSpPr>
              <p:cNvPr id="19466" name="Rechteck 19465"/>
              <p:cNvSpPr/>
              <p:nvPr/>
            </p:nvSpPr>
            <p:spPr>
              <a:xfrm>
                <a:off x="368359" y="1362832"/>
                <a:ext cx="4394600" cy="41193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" name="Gerade Verbindung mit Pfeil 9"/>
              <p:cNvCxnSpPr/>
              <p:nvPr/>
            </p:nvCxnSpPr>
            <p:spPr>
              <a:xfrm flipV="1">
                <a:off x="777834" y="2049782"/>
                <a:ext cx="0" cy="26843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uppieren 14"/>
              <p:cNvGrpSpPr/>
              <p:nvPr/>
            </p:nvGrpSpPr>
            <p:grpSpPr>
              <a:xfrm rot="10800000">
                <a:off x="1427348" y="2049784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6" name="Gerade Verbindung mit Pfeil 1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Ellipse 16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/>
              <p:cNvGrpSpPr/>
              <p:nvPr/>
            </p:nvGrpSpPr>
            <p:grpSpPr>
              <a:xfrm>
                <a:off x="2092176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9" name="Gerade Verbindung mit Pfeil 1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Ellipse 1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/>
              <p:cNvGrpSpPr/>
              <p:nvPr/>
            </p:nvGrpSpPr>
            <p:grpSpPr>
              <a:xfrm>
                <a:off x="2757004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2" name="Gerade Verbindung mit Pfeil 2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Ellipse 22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3421831" y="204978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5" name="Gerade Verbindung mit Pfeil 24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Ellipse 25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1427348" y="2989351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1" name="Gerade Verbindung mit Pfeil 30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lipse 31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/>
              <p:cNvGrpSpPr/>
              <p:nvPr/>
            </p:nvGrpSpPr>
            <p:grpSpPr>
              <a:xfrm rot="10800000">
                <a:off x="2092176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4" name="Gerade Verbindung mit Pfeil 33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/>
              <p:cNvGrpSpPr/>
              <p:nvPr/>
            </p:nvGrpSpPr>
            <p:grpSpPr>
              <a:xfrm>
                <a:off x="2757004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7" name="Gerade Verbindung mit Pfeil 36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Ellipse 37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/>
              <p:cNvGrpSpPr/>
              <p:nvPr/>
            </p:nvGrpSpPr>
            <p:grpSpPr>
              <a:xfrm>
                <a:off x="3421831" y="2989349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0" name="Gerade Verbindung mit Pfeil 39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Ellipse 40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/>
              <p:cNvGrpSpPr/>
              <p:nvPr/>
            </p:nvGrpSpPr>
            <p:grpSpPr>
              <a:xfrm>
                <a:off x="1427348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6" name="Gerade Verbindung mit Pfeil 4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Ellipse 46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8" name="Gruppieren 47"/>
              <p:cNvGrpSpPr/>
              <p:nvPr/>
            </p:nvGrpSpPr>
            <p:grpSpPr>
              <a:xfrm>
                <a:off x="2092176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9" name="Gerade Verbindung mit Pfeil 4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Ellipse 4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1" name="Gruppieren 50"/>
              <p:cNvGrpSpPr/>
              <p:nvPr/>
            </p:nvGrpSpPr>
            <p:grpSpPr>
              <a:xfrm rot="10800000">
                <a:off x="2757004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52" name="Gerade Verbindung mit Pfeil 5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Ellipse 52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2" name="Gruppieren 61"/>
              <p:cNvGrpSpPr/>
              <p:nvPr/>
            </p:nvGrpSpPr>
            <p:grpSpPr>
              <a:xfrm>
                <a:off x="3421831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63" name="Gerade Verbindung mit Pfeil 62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Ellipse 63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3" name="Rechteck 68"/>
              <p:cNvSpPr/>
              <p:nvPr/>
            </p:nvSpPr>
            <p:spPr>
              <a:xfrm flipV="1">
                <a:off x="368359" y="3422526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3684132" y="2059694"/>
                    </a:moveTo>
                    <a:lnTo>
                      <a:pt x="4394600" y="2059694"/>
                    </a:lnTo>
                    <a:lnTo>
                      <a:pt x="4394600" y="0"/>
                    </a:lnTo>
                    <a:lnTo>
                      <a:pt x="0" y="0"/>
                    </a:lnTo>
                    <a:lnTo>
                      <a:pt x="0" y="594923"/>
                    </a:lnTo>
                    <a:lnTo>
                      <a:pt x="3684132" y="594923"/>
                    </a:lnTo>
                    <a:close/>
                  </a:path>
                </a:pathLst>
              </a:custGeom>
              <a:solidFill>
                <a:srgbClr val="007E3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hteck 68"/>
              <p:cNvSpPr/>
              <p:nvPr/>
            </p:nvSpPr>
            <p:spPr>
              <a:xfrm>
                <a:off x="368359" y="1362832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0" y="0"/>
                    </a:moveTo>
                    <a:lnTo>
                      <a:pt x="4394600" y="0"/>
                    </a:lnTo>
                    <a:lnTo>
                      <a:pt x="4394600" y="2059694"/>
                    </a:lnTo>
                    <a:lnTo>
                      <a:pt x="3684132" y="2059694"/>
                    </a:lnTo>
                    <a:lnTo>
                      <a:pt x="3684132" y="594922"/>
                    </a:lnTo>
                    <a:lnTo>
                      <a:pt x="0" y="594922"/>
                    </a:lnTo>
                    <a:close/>
                  </a:path>
                </a:pathLst>
              </a:custGeom>
              <a:solidFill>
                <a:srgbClr val="9E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60" y="3062204"/>
              <a:ext cx="443393" cy="386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6327776" y="1119321"/>
            <a:ext cx="1703306" cy="2901561"/>
            <a:chOff x="6327776" y="1119321"/>
            <a:chExt cx="1703306" cy="2901561"/>
          </a:xfrm>
        </p:grpSpPr>
        <p:sp>
          <p:nvSpPr>
            <p:cNvPr id="144" name="Ellipse 143"/>
            <p:cNvSpPr/>
            <p:nvPr/>
          </p:nvSpPr>
          <p:spPr>
            <a:xfrm>
              <a:off x="6420792" y="1644831"/>
              <a:ext cx="1365300" cy="48961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/>
            <p:cNvCxnSpPr/>
            <p:nvPr/>
          </p:nvCxnSpPr>
          <p:spPr>
            <a:xfrm flipV="1">
              <a:off x="7103090" y="1346200"/>
              <a:ext cx="0" cy="22251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uppieren 145"/>
            <p:cNvGrpSpPr/>
            <p:nvPr/>
          </p:nvGrpSpPr>
          <p:grpSpPr>
            <a:xfrm rot="1329067">
              <a:off x="6867991" y="1853895"/>
              <a:ext cx="1163091" cy="1795812"/>
              <a:chOff x="3523375" y="2143388"/>
              <a:chExt cx="1048624" cy="1619074"/>
            </a:xfrm>
          </p:grpSpPr>
          <p:cxnSp>
            <p:nvCxnSpPr>
              <p:cNvPr id="147" name="Gerade Verbindung mit Pfeil 14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Ellipse 14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9472" name="Gerade Verbindung mit Pfeil 19471"/>
            <p:cNvCxnSpPr/>
            <p:nvPr/>
          </p:nvCxnSpPr>
          <p:spPr>
            <a:xfrm flipH="1" flipV="1">
              <a:off x="7415531" y="1674495"/>
              <a:ext cx="115782" cy="24408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/>
            <p:cNvCxnSpPr/>
            <p:nvPr/>
          </p:nvCxnSpPr>
          <p:spPr>
            <a:xfrm flipH="1">
              <a:off x="6512561" y="1718438"/>
              <a:ext cx="108175" cy="4330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/>
            <p:cNvCxnSpPr>
              <a:stCxn id="144" idx="3"/>
              <a:endCxn id="144" idx="3"/>
            </p:cNvCxnSpPr>
            <p:nvPr/>
          </p:nvCxnSpPr>
          <p:spPr>
            <a:xfrm>
              <a:off x="6620736" y="2062744"/>
              <a:ext cx="0" cy="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/>
            <p:cNvCxnSpPr/>
            <p:nvPr/>
          </p:nvCxnSpPr>
          <p:spPr>
            <a:xfrm>
              <a:off x="6887423" y="2118003"/>
              <a:ext cx="93767" cy="1644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/>
            <p:cNvCxnSpPr/>
            <p:nvPr/>
          </p:nvCxnSpPr>
          <p:spPr>
            <a:xfrm flipV="1">
              <a:off x="7427702" y="2084902"/>
              <a:ext cx="93767" cy="2012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7075277" y="1119321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Gerade Verbindung 121"/>
            <p:cNvCxnSpPr/>
            <p:nvPr/>
          </p:nvCxnSpPr>
          <p:spPr>
            <a:xfrm flipH="1">
              <a:off x="6547485" y="3577720"/>
              <a:ext cx="557510" cy="31904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feld 122"/>
            <p:cNvSpPr txBox="1"/>
            <p:nvPr/>
          </p:nvSpPr>
          <p:spPr>
            <a:xfrm>
              <a:off x="6327776" y="3651550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24" name="Gerade Verbindung 123"/>
            <p:cNvCxnSpPr/>
            <p:nvPr/>
          </p:nvCxnSpPr>
          <p:spPr>
            <a:xfrm>
              <a:off x="7103090" y="3581517"/>
              <a:ext cx="557510" cy="31904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feld 124"/>
            <p:cNvSpPr txBox="1"/>
            <p:nvPr/>
          </p:nvSpPr>
          <p:spPr>
            <a:xfrm>
              <a:off x="7611745" y="3646732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(2) - Relaxation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039489" y="3690719"/>
            <a:ext cx="6985578" cy="2507020"/>
            <a:chOff x="346400" y="3603583"/>
            <a:chExt cx="6572064" cy="235861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00" y="3874199"/>
              <a:ext cx="6572064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feld 56"/>
            <p:cNvSpPr txBox="1"/>
            <p:nvPr/>
          </p:nvSpPr>
          <p:spPr>
            <a:xfrm>
              <a:off x="717819" y="3603583"/>
              <a:ext cx="5777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Transversale Relaxation (Zeitkonstante T2)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131972" y="1125542"/>
            <a:ext cx="6845010" cy="2451848"/>
            <a:chOff x="1131972" y="1125542"/>
            <a:chExt cx="6845010" cy="2451848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131972" y="1125542"/>
              <a:ext cx="6845010" cy="2451848"/>
              <a:chOff x="209927" y="1125542"/>
              <a:chExt cx="6845010" cy="2451848"/>
            </a:xfrm>
          </p:grpSpPr>
          <p:pic>
            <p:nvPicPr>
              <p:cNvPr id="194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927" y="1489390"/>
                <a:ext cx="6845010" cy="20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feld 57"/>
              <p:cNvSpPr txBox="1"/>
              <p:nvPr/>
            </p:nvSpPr>
            <p:spPr>
              <a:xfrm>
                <a:off x="717819" y="1125542"/>
                <a:ext cx="58292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u="sng" dirty="0"/>
                  <a:t>Longitudinale Relaxation (Zeitkonstante T1)</a:t>
                </a:r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1631475" y="1483036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>
            <a:xfrm flipH="1">
              <a:off x="1547495" y="2555652"/>
              <a:ext cx="351098" cy="206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1339220" y="2646924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2555836" y="2356721"/>
              <a:ext cx="18951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0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MRT: Magnetresonanztomographie</a:t>
            </a:r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RF</a:t>
              </a:r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635058" y="1054983"/>
            <a:ext cx="641098" cy="630935"/>
            <a:chOff x="1443376" y="1015754"/>
            <a:chExt cx="641098" cy="630935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443376" y="1015754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</a:t>
            </a:r>
            <a:r>
              <a:rPr lang="de-DE" baseline="-25000" dirty="0"/>
              <a:t>y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4605843" y="2025412"/>
            <a:ext cx="2995943" cy="4147450"/>
            <a:chOff x="4605843" y="2025412"/>
            <a:chExt cx="2995943" cy="4147450"/>
          </a:xfrm>
        </p:grpSpPr>
        <p:cxnSp>
          <p:nvCxnSpPr>
            <p:cNvPr id="218" name="Gerade Verbindung mit Pfeil 217"/>
            <p:cNvCxnSpPr/>
            <p:nvPr/>
          </p:nvCxnSpPr>
          <p:spPr bwMode="auto">
            <a:xfrm>
              <a:off x="4605843" y="2607250"/>
              <a:ext cx="1048623" cy="1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Gerade Verbindung mit Pfeil 220"/>
            <p:cNvCxnSpPr/>
            <p:nvPr/>
          </p:nvCxnSpPr>
          <p:spPr bwMode="auto">
            <a:xfrm>
              <a:off x="6616698" y="3188509"/>
              <a:ext cx="0" cy="93560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" name="Gruppieren 17"/>
            <p:cNvGrpSpPr/>
            <p:nvPr/>
          </p:nvGrpSpPr>
          <p:grpSpPr>
            <a:xfrm>
              <a:off x="5575300" y="2025412"/>
              <a:ext cx="2026486" cy="1168074"/>
              <a:chOff x="5575300" y="2025412"/>
              <a:chExt cx="2026486" cy="1168074"/>
            </a:xfrm>
          </p:grpSpPr>
          <p:sp>
            <p:nvSpPr>
              <p:cNvPr id="11293" name="Rechteck 11292"/>
              <p:cNvSpPr/>
              <p:nvPr/>
            </p:nvSpPr>
            <p:spPr>
              <a:xfrm>
                <a:off x="5652216" y="2026275"/>
                <a:ext cx="1926714" cy="1162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5613400" y="2025412"/>
                <a:ext cx="1988386" cy="11680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6372225" y="2526013"/>
                <a:ext cx="94616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7051039" y="2824975"/>
                <a:ext cx="208915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Freihandform 13"/>
              <p:cNvSpPr/>
              <p:nvPr/>
            </p:nvSpPr>
            <p:spPr>
              <a:xfrm>
                <a:off x="5873114" y="2181222"/>
                <a:ext cx="409575" cy="146829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 82"/>
              <p:cNvSpPr/>
              <p:nvPr/>
            </p:nvSpPr>
            <p:spPr>
              <a:xfrm>
                <a:off x="6487161" y="2077683"/>
                <a:ext cx="409575" cy="250227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575300" y="215392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5575300" y="244859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>
                <a:off x="5575300" y="2750380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>
                <a:off x="5821680" y="232791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/>
              <p:cNvCxnSpPr/>
              <p:nvPr/>
            </p:nvCxnSpPr>
            <p:spPr>
              <a:xfrm>
                <a:off x="5821680" y="2628333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/>
              <p:cNvCxnSpPr/>
              <p:nvPr/>
            </p:nvCxnSpPr>
            <p:spPr>
              <a:xfrm>
                <a:off x="5821680" y="2928755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5551596" y="3941780"/>
              <a:ext cx="2029584" cy="2231082"/>
              <a:chOff x="5551596" y="3941780"/>
              <a:chExt cx="2029584" cy="2231082"/>
            </a:xfrm>
          </p:grpSpPr>
          <p:pic>
            <p:nvPicPr>
              <p:cNvPr id="11266" name="Picture 2" descr="C:\Users\Marvin.Noll\Desktop\mouseFF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216" y="4243898"/>
                <a:ext cx="1928964" cy="1928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feld 86"/>
              <p:cNvSpPr txBox="1"/>
              <p:nvPr/>
            </p:nvSpPr>
            <p:spPr>
              <a:xfrm>
                <a:off x="5551596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k-Raum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2013835" y="3941780"/>
            <a:ext cx="3505924" cy="2246114"/>
            <a:chOff x="2013835" y="3941780"/>
            <a:chExt cx="3505924" cy="2246114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61" y="4635853"/>
              <a:ext cx="1370698" cy="5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3" name="Gerade Verbindung mit Pfeil 232"/>
            <p:cNvCxnSpPr/>
            <p:nvPr/>
          </p:nvCxnSpPr>
          <p:spPr bwMode="auto">
            <a:xfrm flipH="1">
              <a:off x="4309088" y="5218725"/>
              <a:ext cx="967141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6" name="Gruppieren 15"/>
            <p:cNvGrpSpPr/>
            <p:nvPr/>
          </p:nvGrpSpPr>
          <p:grpSpPr>
            <a:xfrm>
              <a:off x="2013835" y="3941780"/>
              <a:ext cx="2002769" cy="2246114"/>
              <a:chOff x="2013835" y="3941780"/>
              <a:chExt cx="2002769" cy="2246114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000" intensity="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267" y="4249557"/>
                <a:ext cx="1938337" cy="1938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Textfeld 87"/>
              <p:cNvSpPr txBox="1"/>
              <p:nvPr/>
            </p:nvSpPr>
            <p:spPr>
              <a:xfrm>
                <a:off x="2013835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Schnittbild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uppieren 6"/>
          <p:cNvGrpSpPr/>
          <p:nvPr/>
        </p:nvGrpSpPr>
        <p:grpSpPr>
          <a:xfrm>
            <a:off x="322419" y="966054"/>
            <a:ext cx="937760" cy="841421"/>
            <a:chOff x="322419" y="966054"/>
            <a:chExt cx="937760" cy="841421"/>
          </a:xfrm>
        </p:grpSpPr>
        <p:cxnSp>
          <p:nvCxnSpPr>
            <p:cNvPr id="94" name="Gerade Verbindung 93"/>
            <p:cNvCxnSpPr/>
            <p:nvPr/>
          </p:nvCxnSpPr>
          <p:spPr>
            <a:xfrm>
              <a:off x="646732" y="1664347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feld 94"/>
            <p:cNvSpPr txBox="1"/>
            <p:nvPr/>
          </p:nvSpPr>
          <p:spPr>
            <a:xfrm>
              <a:off x="994749" y="1329537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97" name="Gerade Verbindung 96"/>
            <p:cNvCxnSpPr/>
            <p:nvPr/>
          </p:nvCxnSpPr>
          <p:spPr>
            <a:xfrm rot="16200000">
              <a:off x="384910" y="1396763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feld 97"/>
            <p:cNvSpPr txBox="1"/>
            <p:nvPr/>
          </p:nvSpPr>
          <p:spPr>
            <a:xfrm>
              <a:off x="648964" y="966054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Ellipse 89"/>
            <p:cNvSpPr/>
            <p:nvPr/>
          </p:nvSpPr>
          <p:spPr>
            <a:xfrm>
              <a:off x="551019" y="1568634"/>
              <a:ext cx="191426" cy="19142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/>
          </p:nvSpPr>
          <p:spPr>
            <a:xfrm>
              <a:off x="608221" y="1625836"/>
              <a:ext cx="77021" cy="770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322419" y="1438143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MRT-Pulssequenzen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96608" y="1057588"/>
            <a:ext cx="3688830" cy="5087184"/>
            <a:chOff x="363052" y="1057588"/>
            <a:chExt cx="3688830" cy="50871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9" y="1650913"/>
              <a:ext cx="3576597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3236" r="9175" b="5799"/>
            <a:stretch/>
          </p:blipFill>
          <p:spPr bwMode="auto">
            <a:xfrm>
              <a:off x="1132149" y="3984772"/>
              <a:ext cx="2150636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363052" y="105758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err="1"/>
                <a:t>Spinecho</a:t>
              </a:r>
              <a:r>
                <a:rPr lang="de-DE" sz="2200" u="sng" dirty="0"/>
                <a:t>-Sequenz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935204" y="1065618"/>
            <a:ext cx="3707143" cy="5079154"/>
            <a:chOff x="4968760" y="1065618"/>
            <a:chExt cx="3707143" cy="50791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760" y="1650913"/>
              <a:ext cx="3707143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405" y="3984772"/>
              <a:ext cx="2145852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4968760" y="106561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EPI-Sequenz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2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NMR </a:t>
            </a:r>
            <a:r>
              <a:rPr lang="de-DE" dirty="0" smtClean="0"/>
              <a:t>vs. </a:t>
            </a:r>
            <a:r>
              <a:rPr lang="de-DE" dirty="0"/>
              <a:t>MRI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441822"/>
            <a:ext cx="2445393" cy="1613113"/>
            <a:chOff x="5774969" y="4223708"/>
            <a:chExt cx="2445393" cy="1613113"/>
          </a:xfrm>
        </p:grpSpPr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401871" y="1108907"/>
            <a:ext cx="3191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NMR-Spektrum</a:t>
            </a:r>
          </a:p>
          <a:p>
            <a:pPr algn="ctr"/>
            <a:r>
              <a:rPr lang="de-DE" sz="1200" dirty="0" smtClean="0"/>
              <a:t>(</a:t>
            </a:r>
            <a:r>
              <a:rPr lang="de-DE" sz="1200" b="1" dirty="0" err="1" smtClean="0"/>
              <a:t>N</a:t>
            </a:r>
            <a:r>
              <a:rPr lang="de-DE" sz="1200" dirty="0" err="1" smtClean="0"/>
              <a:t>uclear</a:t>
            </a:r>
            <a:r>
              <a:rPr lang="de-DE" sz="1200" dirty="0" smtClean="0"/>
              <a:t> </a:t>
            </a:r>
            <a:r>
              <a:rPr lang="de-DE" sz="1200" b="1" dirty="0" err="1" smtClean="0"/>
              <a:t>M</a:t>
            </a:r>
            <a:r>
              <a:rPr lang="de-DE" sz="1200" dirty="0" err="1" smtClean="0"/>
              <a:t>agnetic</a:t>
            </a:r>
            <a:r>
              <a:rPr lang="de-DE" sz="1200" dirty="0" smtClean="0"/>
              <a:t> </a:t>
            </a:r>
            <a:r>
              <a:rPr lang="de-DE" sz="1200" b="1" dirty="0" err="1" smtClean="0"/>
              <a:t>R</a:t>
            </a:r>
            <a:r>
              <a:rPr lang="de-DE" sz="1200" dirty="0" err="1" smtClean="0"/>
              <a:t>esonance</a:t>
            </a:r>
            <a:r>
              <a:rPr lang="de-DE" sz="1200" dirty="0" smtClean="0"/>
              <a:t>)</a:t>
            </a:r>
            <a:endParaRPr lang="de-DE" sz="1200" dirty="0" smtClean="0"/>
          </a:p>
        </p:txBody>
      </p:sp>
      <p:sp>
        <p:nvSpPr>
          <p:cNvPr id="198" name="Textfeld 197"/>
          <p:cNvSpPr txBox="1"/>
          <p:nvPr/>
        </p:nvSpPr>
        <p:spPr>
          <a:xfrm>
            <a:off x="5412144" y="3903213"/>
            <a:ext cx="31710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 smtClean="0"/>
              <a:t>MRI-Schnittbild</a:t>
            </a:r>
          </a:p>
          <a:p>
            <a:pPr algn="ctr"/>
            <a:r>
              <a:rPr lang="de-DE" sz="1100" dirty="0" smtClean="0"/>
              <a:t>(</a:t>
            </a:r>
            <a:r>
              <a:rPr lang="de-DE" sz="1100" b="1" dirty="0" err="1" smtClean="0"/>
              <a:t>M</a:t>
            </a:r>
            <a:r>
              <a:rPr lang="de-DE" sz="1100" dirty="0" err="1" smtClean="0"/>
              <a:t>agnetic</a:t>
            </a:r>
            <a:r>
              <a:rPr lang="de-DE" sz="1100" dirty="0" smtClean="0"/>
              <a:t> </a:t>
            </a:r>
            <a:r>
              <a:rPr lang="de-DE" sz="1100" b="1" dirty="0" err="1"/>
              <a:t>R</a:t>
            </a:r>
            <a:r>
              <a:rPr lang="de-DE" sz="1100" dirty="0" err="1"/>
              <a:t>esonance</a:t>
            </a:r>
            <a:r>
              <a:rPr lang="de-DE" sz="1100" dirty="0"/>
              <a:t> </a:t>
            </a:r>
            <a:r>
              <a:rPr lang="de-DE" sz="1100" b="1" dirty="0"/>
              <a:t>I</a:t>
            </a:r>
            <a:r>
              <a:rPr lang="de-DE" sz="1100" dirty="0"/>
              <a:t>maging</a:t>
            </a:r>
            <a:r>
              <a:rPr lang="de-DE" sz="1100" dirty="0" smtClean="0"/>
              <a:t>)</a:t>
            </a:r>
            <a:endParaRPr lang="de-DE" sz="1100" dirty="0" smtClean="0"/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sp>
        <p:nvSpPr>
          <p:cNvPr id="6" name="Titel 3"/>
          <p:cNvSpPr txBox="1">
            <a:spLocks/>
          </p:cNvSpPr>
          <p:nvPr/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Gemeinsame Akquisitionselektronik NMR/MRT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88" y="960541"/>
            <a:ext cx="5716426" cy="532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561</Words>
  <Application>Microsoft Office PowerPoint</Application>
  <PresentationFormat>Bildschirmpräsentation (4:3)</PresentationFormat>
  <Paragraphs>217</Paragraphs>
  <Slides>31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Office</vt:lpstr>
      <vt:lpstr>PowerPoint-Präsentation</vt:lpstr>
      <vt:lpstr>Inhalt</vt:lpstr>
      <vt:lpstr>PowerPoint-Präsentation</vt:lpstr>
      <vt:lpstr>Kernspins im Magnetfeld (1)</vt:lpstr>
      <vt:lpstr>Kernspins im Magnetfeld (2) - Relaxation</vt:lpstr>
      <vt:lpstr>MRT: Magnetresonanztomographie</vt:lpstr>
      <vt:lpstr>MRT-Pulssequenzen</vt:lpstr>
      <vt:lpstr>NMR vs. MRI</vt:lpstr>
      <vt:lpstr>PowerPoint-Präsentation</vt:lpstr>
      <vt:lpstr>Motivation/Aufgabenstellung</vt:lpstr>
      <vt:lpstr>Phasenrauschen (1)</vt:lpstr>
      <vt:lpstr>Phasenrauschen (2)</vt:lpstr>
      <vt:lpstr>PowerPoint-Präsentation</vt:lpstr>
      <vt:lpstr>MRiLab (1)</vt:lpstr>
      <vt:lpstr>MRiLab (2)</vt:lpstr>
      <vt:lpstr>MRiLab (3) - Phantomerstellung</vt:lpstr>
      <vt:lpstr>MRiLab (4) - Phasenrauschen</vt:lpstr>
      <vt:lpstr>PowerPoint-Präsentation</vt:lpstr>
      <vt:lpstr>Eingangs-Phasenrauschleistungsspektren (1)</vt:lpstr>
      <vt:lpstr>Eingangs-Phasenrauschleistungsspektren (2)</vt:lpstr>
      <vt:lpstr>LMK04821 in MRT (mit Grad. Felder) (1)</vt:lpstr>
      <vt:lpstr>LMK04821 in MRT (mit Grad. Felder) (2)</vt:lpstr>
      <vt:lpstr>Einschub: Bildqualitätsmetriken</vt:lpstr>
      <vt:lpstr>LMK04821 in MRT (mit Grad. Felder) (3)</vt:lpstr>
      <vt:lpstr>Reines (1/f)-Phasenrauschen (1)</vt:lpstr>
      <vt:lpstr>Reines (1/f)-Phasenrauschen (2)</vt:lpstr>
      <vt:lpstr>Fazit</vt:lpstr>
      <vt:lpstr>Vielen Dank!</vt:lpstr>
      <vt:lpstr>Ergänzungen (1) - LMK04821</vt:lpstr>
      <vt:lpstr>Ergänzungen (2) - Jitter</vt:lpstr>
      <vt:lpstr>Ergänzungen (3) - AV4 AQS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Noll, Marvin</cp:lastModifiedBy>
  <cp:revision>142</cp:revision>
  <dcterms:created xsi:type="dcterms:W3CDTF">2017-12-07T08:39:34Z</dcterms:created>
  <dcterms:modified xsi:type="dcterms:W3CDTF">2018-10-29T14:49:25Z</dcterms:modified>
</cp:coreProperties>
</file>